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saveSubsetFonts="1">
  <p:sldMasterIdLst>
    <p:sldMasterId id="2147483650" r:id="rId2"/>
    <p:sldMasterId id="2147483662" r:id="rId3"/>
  </p:sldMasterIdLst>
  <p:notesMasterIdLst>
    <p:notesMasterId r:id="rId28"/>
  </p:notesMasterIdLst>
  <p:sldIdLst>
    <p:sldId id="282" r:id="rId4"/>
    <p:sldId id="289" r:id="rId5"/>
    <p:sldId id="281" r:id="rId6"/>
    <p:sldId id="264" r:id="rId7"/>
    <p:sldId id="265" r:id="rId8"/>
    <p:sldId id="267" r:id="rId9"/>
    <p:sldId id="256" r:id="rId10"/>
    <p:sldId id="257" r:id="rId11"/>
    <p:sldId id="258" r:id="rId12"/>
    <p:sldId id="259" r:id="rId13"/>
    <p:sldId id="260" r:id="rId14"/>
    <p:sldId id="280" r:id="rId15"/>
    <p:sldId id="283" r:id="rId16"/>
    <p:sldId id="284" r:id="rId17"/>
    <p:sldId id="285" r:id="rId18"/>
    <p:sldId id="286" r:id="rId19"/>
    <p:sldId id="287" r:id="rId20"/>
    <p:sldId id="274" r:id="rId21"/>
    <p:sldId id="275" r:id="rId22"/>
    <p:sldId id="276" r:id="rId23"/>
    <p:sldId id="277" r:id="rId24"/>
    <p:sldId id="278" r:id="rId25"/>
    <p:sldId id="279" r:id="rId26"/>
    <p:sldId id="29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452" autoAdjust="0"/>
  </p:normalViewPr>
  <p:slideViewPr>
    <p:cSldViewPr>
      <p:cViewPr varScale="1">
        <p:scale>
          <a:sx n="80" d="100"/>
          <a:sy n="80" d="100"/>
        </p:scale>
        <p:origin x="-1512" y="-86"/>
      </p:cViewPr>
      <p:guideLst>
        <p:guide orient="horz" pos="2160"/>
        <p:guide pos="2880"/>
      </p:guideLst>
    </p:cSldViewPr>
  </p:slideViewPr>
  <p:notesTextViewPr>
    <p:cViewPr>
      <p:scale>
        <a:sx n="1" d="1"/>
        <a:sy n="1" d="1"/>
      </p:scale>
      <p:origin x="0" y="0"/>
    </p:cViewPr>
  </p:notesTextViewPr>
  <p:sorterViewPr>
    <p:cViewPr>
      <p:scale>
        <a:sx n="100" d="100"/>
        <a:sy n="100" d="100"/>
      </p:scale>
      <p:origin x="0" y="16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2.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1.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A90B2E-34C5-4001-8DD0-DD59B4864EC2}" type="datetimeFigureOut">
              <a:rPr lang="en-US" smtClean="0"/>
              <a:t>3/29/2017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2EE607-FC2B-4A90-B5A7-A1B877402938}" type="slidenum">
              <a:rPr lang="en-US" smtClean="0"/>
              <a:t>‹#›</a:t>
            </a:fld>
            <a:endParaRPr lang="en-US"/>
          </a:p>
        </p:txBody>
      </p:sp>
    </p:spTree>
    <p:extLst>
      <p:ext uri="{BB962C8B-B14F-4D97-AF65-F5344CB8AC3E}">
        <p14:creationId xmlns:p14="http://schemas.microsoft.com/office/powerpoint/2010/main" val="397442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ru-RU" sz="1200" b="0" noProof="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71478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714784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71478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71478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71478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ru-RU" sz="1200" b="0" noProof="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D2EE607-FC2B-4A90-B5A7-A1B877402938}" type="slidenum">
              <a:rPr lang="en-US" smtClean="0"/>
              <a:t>7</a:t>
            </a:fld>
            <a:endParaRPr lang="en-US"/>
          </a:p>
        </p:txBody>
      </p:sp>
    </p:spTree>
    <p:extLst>
      <p:ext uri="{BB962C8B-B14F-4D97-AF65-F5344CB8AC3E}">
        <p14:creationId xmlns:p14="http://schemas.microsoft.com/office/powerpoint/2010/main" val="171478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t>8</a:t>
            </a:fld>
            <a:endParaRPr lang="en-US"/>
          </a:p>
        </p:txBody>
      </p:sp>
    </p:spTree>
    <p:extLst>
      <p:ext uri="{BB962C8B-B14F-4D97-AF65-F5344CB8AC3E}">
        <p14:creationId xmlns:p14="http://schemas.microsoft.com/office/powerpoint/2010/main" val="171478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D2EE607-FC2B-4A90-B5A7-A1B877402938}" type="slidenum">
              <a:rPr lang="en-US" smtClean="0"/>
              <a:t>9</a:t>
            </a:fld>
            <a:endParaRPr lang="en-US"/>
          </a:p>
        </p:txBody>
      </p:sp>
    </p:spTree>
    <p:extLst>
      <p:ext uri="{BB962C8B-B14F-4D97-AF65-F5344CB8AC3E}">
        <p14:creationId xmlns:p14="http://schemas.microsoft.com/office/powerpoint/2010/main" val="171478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4D2EE607-FC2B-4A90-B5A7-A1B877402938}" type="slidenum">
              <a:rPr lang="en-US" smtClean="0"/>
              <a:t>10</a:t>
            </a:fld>
            <a:endParaRPr lang="en-US"/>
          </a:p>
        </p:txBody>
      </p:sp>
    </p:spTree>
    <p:extLst>
      <p:ext uri="{BB962C8B-B14F-4D97-AF65-F5344CB8AC3E}">
        <p14:creationId xmlns:p14="http://schemas.microsoft.com/office/powerpoint/2010/main" val="171478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ru-RU" sz="1200" b="0" noProof="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10"/>
          </p:nvPr>
        </p:nvSpPr>
        <p:spPr/>
        <p:txBody>
          <a:bodyPr/>
          <a:lstStyle/>
          <a:p>
            <a:fld id="{6F705072-4B88-4255-9A40-0D94D29E33E5}" type="slidenum">
              <a:rPr lang="en-SG" smtClean="0"/>
              <a:pPr/>
              <a:t>12</a:t>
            </a:fld>
            <a:endParaRPr lang="en-SG"/>
          </a:p>
        </p:txBody>
      </p:sp>
    </p:spTree>
    <p:extLst>
      <p:ext uri="{BB962C8B-B14F-4D97-AF65-F5344CB8AC3E}">
        <p14:creationId xmlns:p14="http://schemas.microsoft.com/office/powerpoint/2010/main" val="39361413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endParaRPr lang="ru-RU" sz="1200" b="0" noProof="0" smtClean="0"/>
          </a:p>
        </p:txBody>
      </p:sp>
      <p:sp>
        <p:nvSpPr>
          <p:cNvPr id="6" name="Slide Image Placeholder 5"/>
          <p:cNvSpPr>
            <a:spLocks noGrp="1" noRot="1" noChangeAspect="1"/>
          </p:cNvSpPr>
          <p:nvPr>
            <p:ph type="sldImg"/>
          </p:nvPr>
        </p:nvSpPr>
        <p:spPr>
          <a:xfrm>
            <a:off x="533400" y="460375"/>
            <a:ext cx="3144838" cy="2359025"/>
          </a:xfr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CE820AD7-9DC1-4988-86FA-501053331BBB}" type="datetime1">
              <a:rPr lang="en-US" smtClean="0">
                <a:solidFill>
                  <a:prstClr val="black">
                    <a:tint val="75000"/>
                  </a:prstClr>
                </a:solidFill>
              </a:rPr>
              <a:t>3/29/2017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31834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AF56B88-BA5A-40E8-924E-CDCAB63602C7}" type="datetime1">
              <a:rPr lang="en-US" smtClean="0">
                <a:solidFill>
                  <a:prstClr val="black">
                    <a:tint val="75000"/>
                  </a:prstClr>
                </a:solidFill>
              </a:rPr>
              <a:t>3/29/2017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735706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0F3F9EF-D9A0-4F9C-B455-D588C1C005E5}" type="datetime1">
              <a:rPr lang="en-US" smtClean="0">
                <a:solidFill>
                  <a:prstClr val="black">
                    <a:tint val="75000"/>
                  </a:prstClr>
                </a:solidFill>
              </a:rPr>
              <a:t>3/29/2017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289517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565280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439489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92153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76622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333013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1433326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72345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720822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684B8024-9B44-4640-8A4A-0EE566423107}" type="datetime1">
              <a:rPr lang="en-US" smtClean="0">
                <a:solidFill>
                  <a:prstClr val="black">
                    <a:tint val="75000"/>
                  </a:prstClr>
                </a:solidFill>
              </a:rPr>
              <a:t>3/29/2017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269913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409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93132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F508BE7-77C4-464F-84F2-992348C54843}" type="datetimeFigureOut">
              <a:rPr lang="ru-RU">
                <a:solidFill>
                  <a:prstClr val="black">
                    <a:tint val="75000"/>
                  </a:prstClr>
                </a:solidFill>
              </a:rPr>
              <a:pPr/>
              <a:t>29.03.2017</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395AF521-C277-4F34-96FA-5B720BA852F9}" type="slidenum">
              <a:rPr lang="ru-RU">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71798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63B3E0FF-9EC5-4C74-AF34-7EA0D3BED6A3}" type="datetime1">
              <a:rPr lang="en-US" smtClean="0">
                <a:solidFill>
                  <a:prstClr val="black">
                    <a:tint val="75000"/>
                  </a:prstClr>
                </a:solidFill>
              </a:rPr>
              <a:t>3/29/2017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57354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C67677D0-BE21-4F0C-B8BC-D95B57A26982}" type="datetime1">
              <a:rPr lang="en-US" smtClean="0">
                <a:solidFill>
                  <a:prstClr val="black">
                    <a:tint val="75000"/>
                  </a:prstClr>
                </a:solidFill>
              </a:rPr>
              <a:t>3/29/2017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21776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96C1C2E5-2289-4491-9FB1-A80302C4A649}" type="datetime1">
              <a:rPr lang="en-US" smtClean="0">
                <a:solidFill>
                  <a:prstClr val="black">
                    <a:tint val="75000"/>
                  </a:prstClr>
                </a:solidFill>
              </a:rPr>
              <a:t>3/29/2017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757845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F73B11DD-080F-4925-AD33-8F7649C6DB37}" type="datetime1">
              <a:rPr lang="en-US" smtClean="0">
                <a:solidFill>
                  <a:prstClr val="black">
                    <a:tint val="75000"/>
                  </a:prstClr>
                </a:solidFill>
              </a:rPr>
              <a:t>3/29/2017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52569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EB01D04-DDF1-4330-840D-C0ED0B4BD777}" type="datetime1">
              <a:rPr lang="en-US" smtClean="0">
                <a:solidFill>
                  <a:prstClr val="black">
                    <a:tint val="75000"/>
                  </a:prstClr>
                </a:solidFill>
              </a:rPr>
              <a:t>3/29/2017</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44827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9B6A6CF-6AB4-4E69-88D4-90F5035184C3}" type="datetime1">
              <a:rPr lang="en-US" smtClean="0">
                <a:solidFill>
                  <a:prstClr val="black">
                    <a:tint val="75000"/>
                  </a:prstClr>
                </a:solidFill>
              </a:rPr>
              <a:t>3/29/2017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4113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E5D546A-26CC-456B-9067-B4E8742B2FA5}" type="datetime1">
              <a:rPr lang="en-US" smtClean="0">
                <a:solidFill>
                  <a:prstClr val="black">
                    <a:tint val="75000"/>
                  </a:prstClr>
                </a:solidFill>
              </a:rPr>
              <a:t>3/29/2017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43518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BE5222-46F1-44A9-9A2D-CEE2A7B99655}" type="datetime1">
              <a:rPr lang="en-US" smtClean="0">
                <a:solidFill>
                  <a:prstClr val="black">
                    <a:tint val="75000"/>
                  </a:prstClr>
                </a:solidFill>
              </a:rPr>
              <a:t>3/29/2017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5B4CE-5129-41CA-A75E-F2AE589D1F47}"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0809702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508BE7-77C4-464F-84F2-992348C54843}" type="datetimeFigureOut">
              <a:rPr lang="ru-RU" smtClean="0">
                <a:solidFill>
                  <a:prstClr val="black">
                    <a:tint val="75000"/>
                  </a:prstClr>
                </a:solidFill>
              </a:rPr>
              <a:pPr/>
              <a:t>29.03.2017</a:t>
            </a:fld>
            <a:endParaRPr lang="ru-RU" smtClean="0">
              <a:solidFill>
                <a:prstClr val="black">
                  <a:tint val="75000"/>
                </a:prstClr>
              </a:solidFill>
            </a:endParaRPr>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smtClean="0">
              <a:solidFill>
                <a:prstClr val="black">
                  <a:tint val="75000"/>
                </a:prstClr>
              </a:solidFill>
            </a:endParaRPr>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5AF521-C277-4F34-96FA-5B720BA852F9}" type="slidenum">
              <a:rPr lang="ru-RU" smtClean="0">
                <a:solidFill>
                  <a:prstClr val="black">
                    <a:tint val="75000"/>
                  </a:prstClr>
                </a:solidFill>
              </a:rPr>
              <a:pPr/>
              <a:t>‹#›</a:t>
            </a:fld>
            <a:endParaRPr lang="ru-RU" smtClean="0">
              <a:solidFill>
                <a:prstClr val="black">
                  <a:tint val="75000"/>
                </a:prstClr>
              </a:solidFill>
            </a:endParaRPr>
          </a:p>
        </p:txBody>
      </p:sp>
    </p:spTree>
    <p:extLst>
      <p:ext uri="{BB962C8B-B14F-4D97-AF65-F5344CB8AC3E}">
        <p14:creationId xmlns:p14="http://schemas.microsoft.com/office/powerpoint/2010/main" val="406291251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s://twitter.com/MendipMobileAdv/status/618393809995595776/photo/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10" Type="http://schemas.openxmlformats.org/officeDocument/2006/relationships/hyperlink" Target="https://www.royal.uk/welcome-media-centre" TargetMode="External"/><Relationship Id="rId4" Type="http://schemas.openxmlformats.org/officeDocument/2006/relationships/image" Target="../media/image28.jpeg"/><Relationship Id="rId9" Type="http://schemas.openxmlformats.org/officeDocument/2006/relationships/image" Target="../media/image33.jpeg"/></Relationships>
</file>

<file path=ppt/slides/_rels/slide22.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notesSlide" Target="../notesSlides/notesSlide13.xml"/><Relationship Id="rId7" Type="http://schemas.openxmlformats.org/officeDocument/2006/relationships/image" Target="../media/image36.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4.wmf"/><Relationship Id="rId5" Type="http://schemas.openxmlformats.org/officeDocument/2006/relationships/oleObject" Target="../embeddings/oleObject1.bin"/><Relationship Id="rId4" Type="http://schemas.openxmlformats.org/officeDocument/2006/relationships/image" Target="../media/image35.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3000"/>
            <a:lum/>
          </a:blip>
          <a:srcRect/>
          <a:stretch>
            <a:fillRect l="-6000" r="-6000"/>
          </a:stretch>
        </a:blipFill>
        <a:effectLst/>
      </p:bgPr>
    </p:bg>
    <p:spTree>
      <p:nvGrpSpPr>
        <p:cNvPr id="1" name=""/>
        <p:cNvGrpSpPr/>
        <p:nvPr/>
      </p:nvGrpSpPr>
      <p:grpSpPr>
        <a:xfrm>
          <a:off x="0" y="0"/>
          <a:ext cx="0" cy="0"/>
          <a:chOff x="0" y="0"/>
          <a:chExt cx="0" cy="0"/>
        </a:xfrm>
      </p:grpSpPr>
      <p:sp>
        <p:nvSpPr>
          <p:cNvPr id="5" name="Прямоугольник 4"/>
          <p:cNvSpPr/>
          <p:nvPr/>
        </p:nvSpPr>
        <p:spPr>
          <a:xfrm>
            <a:off x="-108520" y="2276872"/>
            <a:ext cx="9331209" cy="2585323"/>
          </a:xfrm>
          <a:prstGeom prst="rect">
            <a:avLst/>
          </a:prstGeom>
          <a:noFill/>
        </p:spPr>
        <p:txBody>
          <a:bodyPr wrap="none" lIns="91440" tIns="45720" rIns="91440" bIns="45720">
            <a:spAutoFit/>
            <a:scene3d>
              <a:camera prst="orthographicFront"/>
              <a:lightRig rig="threePt" dir="t"/>
            </a:scene3d>
            <a:sp3d extrusionH="57150">
              <a:bevelT w="38100" h="38100"/>
            </a:sp3d>
          </a:bodyPr>
          <a:lstStyle/>
          <a:p>
            <a:pPr algn="ctr"/>
            <a:r>
              <a:rPr lang="en-US" sz="5400" b="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British monarchy: </a:t>
            </a:r>
            <a:r>
              <a:rPr lang="en-US" sz="5400" b="1" i="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the role,</a:t>
            </a:r>
          </a:p>
          <a:p>
            <a:pPr algn="ctr"/>
            <a:r>
              <a:rPr lang="en-US" sz="5400" b="1" i="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image and significance</a:t>
            </a:r>
          </a:p>
          <a:p>
            <a:pPr algn="ctr"/>
            <a:r>
              <a:rPr lang="en-US" sz="5400" b="1" i="1" cap="all" dirty="0" smtClean="0">
                <a:ln w="9000" cmpd="sng">
                  <a:solidFill>
                    <a:srgbClr val="8064A2">
                      <a:shade val="50000"/>
                      <a:satMod val="120000"/>
                    </a:srgbClr>
                  </a:solidFill>
                  <a:prstDash val="solid"/>
                </a:ln>
                <a:gradFill>
                  <a:gsLst>
                    <a:gs pos="0">
                      <a:srgbClr val="8064A2">
                        <a:shade val="20000"/>
                        <a:satMod val="245000"/>
                      </a:srgbClr>
                    </a:gs>
                    <a:gs pos="43000">
                      <a:srgbClr val="8064A2">
                        <a:satMod val="255000"/>
                      </a:srgbClr>
                    </a:gs>
                    <a:gs pos="48000">
                      <a:srgbClr val="8064A2">
                        <a:shade val="85000"/>
                        <a:satMod val="255000"/>
                      </a:srgbClr>
                    </a:gs>
                    <a:gs pos="100000">
                      <a:srgbClr val="8064A2">
                        <a:shade val="20000"/>
                        <a:satMod val="245000"/>
                      </a:srgbClr>
                    </a:gs>
                  </a:gsLst>
                  <a:lin ang="5400000"/>
                </a:gradFill>
                <a:effectLst>
                  <a:reflection blurRad="12700" stA="28000" endPos="45000" dist="1000" dir="5400000" sy="-100000" algn="bl" rotWithShape="0"/>
                </a:effectLst>
              </a:rPr>
              <a:t>for the nation</a:t>
            </a:r>
          </a:p>
        </p:txBody>
      </p:sp>
      <p:sp>
        <p:nvSpPr>
          <p:cNvPr id="2" name="Прямоугольник 1"/>
          <p:cNvSpPr/>
          <p:nvPr/>
        </p:nvSpPr>
        <p:spPr>
          <a:xfrm>
            <a:off x="5958999" y="4655454"/>
            <a:ext cx="2460354" cy="2308324"/>
          </a:xfrm>
          <a:prstGeom prst="rect">
            <a:avLst/>
          </a:prstGeom>
          <a:noFill/>
        </p:spPr>
        <p:txBody>
          <a:bodyPr wrap="none" lIns="91440" tIns="45720" rIns="91440" bIns="45720">
            <a:spAutoFit/>
          </a:bodyPr>
          <a:lstStyle/>
          <a:p>
            <a:r>
              <a:rPr lang="ru-RU" sz="3600" b="1" dirty="0"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Е</a:t>
            </a:r>
            <a:r>
              <a:rPr lang="en-US" sz="3600" b="1"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 </a:t>
            </a:r>
            <a:r>
              <a:rPr lang="en-US" sz="3600" b="1" dirty="0" err="1"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Soboleva</a:t>
            </a:r>
            <a:endParaRPr lang="en-US" sz="3600" b="1" dirty="0">
              <a:ln w="17780" cmpd="sng">
                <a:solidFill>
                  <a:schemeClr val="tx1"/>
                </a:solidFill>
                <a:prstDash val="solid"/>
                <a:miter lim="800000"/>
              </a:ln>
              <a:solidFill>
                <a:srgbClr val="FFFF00"/>
              </a:solidFill>
              <a:effectLst>
                <a:outerShdw blurRad="55000" dist="50800" dir="5400000" algn="tl">
                  <a:srgbClr val="000000">
                    <a:alpha val="33000"/>
                  </a:srgbClr>
                </a:outerShdw>
              </a:effectLst>
            </a:endParaRPr>
          </a:p>
          <a:p>
            <a:r>
              <a:rPr lang="en-US" sz="3600" b="1" dirty="0"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A. Babkin</a:t>
            </a:r>
          </a:p>
          <a:p>
            <a:r>
              <a:rPr lang="en-US" sz="3600" b="1" dirty="0"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N. </a:t>
            </a:r>
            <a:r>
              <a:rPr lang="en-US" sz="3600" b="1" dirty="0" err="1"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Janelidze</a:t>
            </a:r>
            <a:endParaRPr lang="en-US" sz="3600" b="1" dirty="0">
              <a:ln w="17780" cmpd="sng">
                <a:solidFill>
                  <a:schemeClr val="tx1"/>
                </a:solidFill>
                <a:prstDash val="solid"/>
                <a:miter lim="800000"/>
              </a:ln>
              <a:solidFill>
                <a:srgbClr val="FFFF00"/>
              </a:solidFill>
              <a:effectLst>
                <a:outerShdw blurRad="55000" dist="50800" dir="5400000" algn="tl">
                  <a:srgbClr val="000000">
                    <a:alpha val="33000"/>
                  </a:srgbClr>
                </a:outerShdw>
              </a:effectLst>
            </a:endParaRPr>
          </a:p>
          <a:p>
            <a:r>
              <a:rPr lang="en-US" sz="3600" b="1" dirty="0"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Y. </a:t>
            </a:r>
            <a:r>
              <a:rPr lang="en-US" sz="3600" b="1" dirty="0" err="1"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rPr>
              <a:t>Erofeeva</a:t>
            </a:r>
            <a:endParaRPr lang="en-US" sz="3600" b="1" dirty="0" smtClean="0">
              <a:ln w="17780" cmpd="sng">
                <a:solidFill>
                  <a:schemeClr val="tx1"/>
                </a:solidFill>
                <a:prstDash val="solid"/>
                <a:miter lim="800000"/>
              </a:ln>
              <a:solidFill>
                <a:srgbClr val="FFFF00"/>
              </a:solidFill>
              <a:effectLst>
                <a:outerShdw blurRad="55000" dist="50800" dir="5400000" algn="tl">
                  <a:srgbClr val="000000">
                    <a:alpha val="33000"/>
                  </a:srgbClr>
                </a:outerShdw>
              </a:effectLst>
            </a:endParaRPr>
          </a:p>
        </p:txBody>
      </p:sp>
    </p:spTree>
    <p:extLst>
      <p:ext uri="{BB962C8B-B14F-4D97-AF65-F5344CB8AC3E}">
        <p14:creationId xmlns:p14="http://schemas.microsoft.com/office/powerpoint/2010/main" val="6512942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606099" y="6353721"/>
            <a:ext cx="2133600" cy="365125"/>
          </a:xfrm>
        </p:spPr>
        <p:txBody>
          <a:bodyPr/>
          <a:lstStyle/>
          <a:p>
            <a:fld id="{FF75B4CE-5129-41CA-A75E-F2AE589D1F47}" type="slidenum">
              <a:rPr lang="en-US" smtClean="0">
                <a:solidFill>
                  <a:prstClr val="black">
                    <a:tint val="75000"/>
                  </a:prstClr>
                </a:solidFill>
              </a:rPr>
              <a:pPr/>
              <a:t>9</a:t>
            </a:fld>
            <a:endParaRPr lang="en-US" dirty="0">
              <a:solidFill>
                <a:prstClr val="black">
                  <a:tint val="75000"/>
                </a:prstClr>
              </a:solidFill>
            </a:endParaRPr>
          </a:p>
        </p:txBody>
      </p:sp>
      <p:sp>
        <p:nvSpPr>
          <p:cNvPr id="5" name="TextBox 4"/>
          <p:cNvSpPr txBox="1"/>
          <p:nvPr/>
        </p:nvSpPr>
        <p:spPr>
          <a:xfrm>
            <a:off x="109355" y="166192"/>
            <a:ext cx="8692008" cy="2308324"/>
          </a:xfrm>
          <a:prstGeom prst="rect">
            <a:avLst/>
          </a:prstGeom>
          <a:noFill/>
        </p:spPr>
        <p:txBody>
          <a:bodyPr wrap="square" rtlCol="0">
            <a:spAutoFit/>
          </a:bodyPr>
          <a:lstStyle/>
          <a:p>
            <a:r>
              <a:rPr lang="en-US" b="1" dirty="0" smtClean="0">
                <a:latin typeface="Arial" panose="020B0604020202020204" pitchFamily="34" charset="0"/>
                <a:cs typeface="Arial" panose="020B0604020202020204" pitchFamily="34" charset="0"/>
              </a:rPr>
              <a:t>The Queen and  Religion</a:t>
            </a:r>
            <a:endParaRPr lang="en-US" b="1"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“In the United Kingdom, The Queen's title includes the words 'Defender of the Faith'. This means Her Majesty has a specific role in both the Church of England and the Church of Scotland. As established Churches, they are </a:t>
            </a:r>
            <a:r>
              <a:rPr lang="en-US" sz="1200" dirty="0" err="1">
                <a:latin typeface="Arial" panose="020B0604020202020204" pitchFamily="34" charset="0"/>
                <a:cs typeface="Arial" panose="020B0604020202020204" pitchFamily="34" charset="0"/>
              </a:rPr>
              <a:t>recognised</a:t>
            </a:r>
            <a:r>
              <a:rPr lang="en-US" sz="1200" dirty="0">
                <a:latin typeface="Arial" panose="020B0604020202020204" pitchFamily="34" charset="0"/>
                <a:cs typeface="Arial" panose="020B0604020202020204" pitchFamily="34" charset="0"/>
              </a:rPr>
              <a:t> by law as the official Churches of England and Scotland, respectively. In both England and Scotland, the established Churches are subject to the regulation of law. The principle of religious toleration is fully </a:t>
            </a:r>
            <a:r>
              <a:rPr lang="en-US" sz="1200" dirty="0" err="1">
                <a:latin typeface="Arial" panose="020B0604020202020204" pitchFamily="34" charset="0"/>
                <a:cs typeface="Arial" panose="020B0604020202020204" pitchFamily="34" charset="0"/>
              </a:rPr>
              <a:t>recognised</a:t>
            </a:r>
            <a:r>
              <a:rPr lang="en-US" sz="1200" dirty="0">
                <a:latin typeface="Arial" panose="020B0604020202020204" pitchFamily="34" charset="0"/>
                <a:cs typeface="Arial" panose="020B0604020202020204" pitchFamily="34" charset="0"/>
              </a:rPr>
              <a:t> both for those of other creeds and for those without any religious beliefs. There are no established Churches in Northern Ireland nor in Wales. They were disestablished in 1869 in Northern Ireland and 1920 in Wales. There is no established Church in any Commonwealth country of which The Queen is monarch (i.e. a realm). In addition to playing a role in the Churches of England and Scotland, The Queen </a:t>
            </a:r>
            <a:r>
              <a:rPr lang="en-US" sz="1200" dirty="0" err="1">
                <a:latin typeface="Arial" panose="020B0604020202020204" pitchFamily="34" charset="0"/>
                <a:cs typeface="Arial" panose="020B0604020202020204" pitchFamily="34" charset="0"/>
              </a:rPr>
              <a:t>recognises</a:t>
            </a:r>
            <a:r>
              <a:rPr lang="en-US" sz="1200" dirty="0">
                <a:latin typeface="Arial" panose="020B0604020202020204" pitchFamily="34" charset="0"/>
                <a:cs typeface="Arial" panose="020B0604020202020204" pitchFamily="34" charset="0"/>
              </a:rPr>
              <a:t> and supports the various other faiths </a:t>
            </a:r>
            <a:r>
              <a:rPr lang="en-US" sz="1200" dirty="0" err="1">
                <a:latin typeface="Arial" panose="020B0604020202020204" pitchFamily="34" charset="0"/>
                <a:cs typeface="Arial" panose="020B0604020202020204" pitchFamily="34" charset="0"/>
              </a:rPr>
              <a:t>practised</a:t>
            </a:r>
            <a:r>
              <a:rPr lang="en-US" sz="1200" dirty="0">
                <a:latin typeface="Arial" panose="020B0604020202020204" pitchFamily="34" charset="0"/>
                <a:cs typeface="Arial" panose="020B0604020202020204" pitchFamily="34" charset="0"/>
              </a:rPr>
              <a:t> in the UK and Commonwealth</a:t>
            </a:r>
            <a:r>
              <a:rPr lang="en-US" sz="1200" dirty="0" smtClean="0">
                <a:latin typeface="Arial" panose="020B0604020202020204" pitchFamily="34" charset="0"/>
                <a:cs typeface="Arial" panose="020B0604020202020204" pitchFamily="34" charset="0"/>
              </a:rPr>
              <a:t>.</a:t>
            </a:r>
          </a:p>
          <a:p>
            <a:endParaRPr lang="en-US" sz="1200" b="1" dirty="0">
              <a:latin typeface="Arial" panose="020B0604020202020204" pitchFamily="34" charset="0"/>
              <a:cs typeface="Arial" panose="020B0604020202020204" pitchFamily="34" charset="0"/>
            </a:endParaRPr>
          </a:p>
          <a:p>
            <a:r>
              <a:rPr lang="en-US" b="1" dirty="0"/>
              <a:t>Church of England And The </a:t>
            </a:r>
            <a:r>
              <a:rPr lang="en-US" b="1" dirty="0" smtClean="0"/>
              <a:t>Queen</a:t>
            </a:r>
            <a:endParaRPr lang="en-US" b="1" dirty="0"/>
          </a:p>
        </p:txBody>
      </p:sp>
      <p:sp>
        <p:nvSpPr>
          <p:cNvPr id="12" name="TextBox 11"/>
          <p:cNvSpPr txBox="1"/>
          <p:nvPr/>
        </p:nvSpPr>
        <p:spPr>
          <a:xfrm>
            <a:off x="7206073" y="3829555"/>
            <a:ext cx="1188740" cy="246221"/>
          </a:xfrm>
          <a:prstGeom prst="rect">
            <a:avLst/>
          </a:prstGeom>
          <a:noFill/>
        </p:spPr>
        <p:txBody>
          <a:bodyPr wrap="square" rtlCol="0">
            <a:spAutoFit/>
          </a:bodyPr>
          <a:lstStyle/>
          <a:p>
            <a:r>
              <a:rPr lang="en-US" sz="1000" i="1" dirty="0" smtClean="0"/>
              <a:t>Westminster Abbey</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6939" y="2304439"/>
            <a:ext cx="2014549" cy="1512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130605" y="2403540"/>
            <a:ext cx="6666334" cy="1569660"/>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The </a:t>
            </a:r>
            <a:r>
              <a:rPr lang="en-US" sz="1200" dirty="0">
                <a:latin typeface="Arial" panose="020B0604020202020204" pitchFamily="34" charset="0"/>
                <a:cs typeface="Arial" panose="020B0604020202020204" pitchFamily="34" charset="0"/>
              </a:rPr>
              <a:t>Sovereign holds the title 'Defender of the Faith and Supreme Governor of the Church of England'. There are many examples of the relationship between the established Church and the State. Archbishops and bishops are appointed by The Queen on the advice of the Prime Minister, who considers the names selected by a Church Commission. They take an oath of allegiance to The Queen on appointment and may not resign without Royal authority. The connection between Church and State is also </a:t>
            </a:r>
            <a:r>
              <a:rPr lang="en-US" sz="1200" dirty="0" err="1">
                <a:latin typeface="Arial" panose="020B0604020202020204" pitchFamily="34" charset="0"/>
                <a:cs typeface="Arial" panose="020B0604020202020204" pitchFamily="34" charset="0"/>
              </a:rPr>
              <a:t>symbolised</a:t>
            </a:r>
            <a:r>
              <a:rPr lang="en-US" sz="1200" dirty="0">
                <a:latin typeface="Arial" panose="020B0604020202020204" pitchFamily="34" charset="0"/>
                <a:cs typeface="Arial" panose="020B0604020202020204" pitchFamily="34" charset="0"/>
              </a:rPr>
              <a:t> by the fact that the 'Lords Spiritual' (consisting of the Archbishops of Canterbury and York and 24 diocesan bishops) sit in the House of Lords. Parish priests also take an oath of allegiance to The Queen</a:t>
            </a:r>
            <a:r>
              <a:rPr lang="en-US" sz="1200" dirty="0" smtClean="0">
                <a:latin typeface="Arial" panose="020B0604020202020204" pitchFamily="34" charset="0"/>
                <a:cs typeface="Arial" panose="020B0604020202020204" pitchFamily="34" charset="0"/>
              </a:rPr>
              <a:t>.</a:t>
            </a:r>
          </a:p>
        </p:txBody>
      </p:sp>
      <p:sp>
        <p:nvSpPr>
          <p:cNvPr id="16" name="TextBox 15"/>
          <p:cNvSpPr txBox="1"/>
          <p:nvPr/>
        </p:nvSpPr>
        <p:spPr>
          <a:xfrm>
            <a:off x="2392650" y="3973200"/>
            <a:ext cx="6340077" cy="1846659"/>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a:t>
            </a:r>
            <a:r>
              <a:rPr lang="en-US" b="1" dirty="0"/>
              <a:t> Other Faiths and the </a:t>
            </a:r>
            <a:r>
              <a:rPr lang="en-US" b="1" dirty="0" smtClean="0"/>
              <a:t>Queen</a:t>
            </a:r>
          </a:p>
          <a:p>
            <a:r>
              <a:rPr lang="en-US" sz="1200" dirty="0" smtClean="0">
                <a:latin typeface="Arial" panose="020B0604020202020204" pitchFamily="34" charset="0"/>
                <a:cs typeface="Arial" panose="020B0604020202020204" pitchFamily="34" charset="0"/>
              </a:rPr>
              <a:t>Modern </a:t>
            </a:r>
            <a:r>
              <a:rPr lang="en-US" sz="1200" dirty="0">
                <a:latin typeface="Arial" panose="020B0604020202020204" pitchFamily="34" charset="0"/>
                <a:cs typeface="Arial" panose="020B0604020202020204" pitchFamily="34" charset="0"/>
              </a:rPr>
              <a:t>Britain is a multi-cultural, multi-faith society, made up of Christians, Muslims, Hindus, Jews, Sikhs and people of other faiths. The Commonwealth is also made up of peoples with different religious beliefs. The Queen's role as Head of State and Head of Commonwealth is to respect and </a:t>
            </a:r>
            <a:r>
              <a:rPr lang="en-US" sz="1200" dirty="0" err="1">
                <a:latin typeface="Arial" panose="020B0604020202020204" pitchFamily="34" charset="0"/>
                <a:cs typeface="Arial" panose="020B0604020202020204" pitchFamily="34" charset="0"/>
              </a:rPr>
              <a:t>recognise</a:t>
            </a:r>
            <a:r>
              <a:rPr lang="en-US" sz="1200" dirty="0">
                <a:latin typeface="Arial" panose="020B0604020202020204" pitchFamily="34" charset="0"/>
                <a:cs typeface="Arial" panose="020B0604020202020204" pitchFamily="34" charset="0"/>
              </a:rPr>
              <a:t> these various faiths, and to promote tolerance and understanding between people of different religions. This is reflected in The Queen's Christmas and Commonwealth broadcast speeches, which have often addressed the theme of religious tolerance. In her Christmas Message in 2004, for example, The Queen remarked: "Everyone is our </a:t>
            </a:r>
            <a:r>
              <a:rPr lang="en-US" sz="1200" dirty="0" err="1">
                <a:latin typeface="Arial" panose="020B0604020202020204" pitchFamily="34" charset="0"/>
                <a:cs typeface="Arial" panose="020B0604020202020204" pitchFamily="34" charset="0"/>
              </a:rPr>
              <a:t>neighbour</a:t>
            </a:r>
            <a:r>
              <a:rPr lang="en-US" sz="1200" dirty="0">
                <a:latin typeface="Arial" panose="020B0604020202020204" pitchFamily="34" charset="0"/>
                <a:cs typeface="Arial" panose="020B0604020202020204" pitchFamily="34" charset="0"/>
              </a:rPr>
              <a:t>, no matter what race, creed or </a:t>
            </a:r>
            <a:r>
              <a:rPr lang="en-US" sz="1200" dirty="0" err="1">
                <a:latin typeface="Arial" panose="020B0604020202020204" pitchFamily="34" charset="0"/>
                <a:cs typeface="Arial" panose="020B0604020202020204" pitchFamily="34" charset="0"/>
              </a:rPr>
              <a:t>colour</a:t>
            </a:r>
            <a:r>
              <a:rPr lang="en-US" sz="1200" dirty="0">
                <a:latin typeface="Arial" panose="020B0604020202020204" pitchFamily="34" charset="0"/>
                <a:cs typeface="Arial" panose="020B0604020202020204" pitchFamily="34" charset="0"/>
              </a:rPr>
              <a:t>.”</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605" y="3973200"/>
            <a:ext cx="2188889" cy="1411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TextBox 16"/>
          <p:cNvSpPr txBox="1"/>
          <p:nvPr/>
        </p:nvSpPr>
        <p:spPr>
          <a:xfrm>
            <a:off x="145859" y="5922225"/>
            <a:ext cx="8160203" cy="830997"/>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Although Supreme Governor of the Church of England, throughout her reign The Queen has </a:t>
            </a:r>
            <a:r>
              <a:rPr lang="en-US" sz="1200" dirty="0" err="1">
                <a:latin typeface="Arial" panose="020B0604020202020204" pitchFamily="34" charset="0"/>
                <a:cs typeface="Arial" panose="020B0604020202020204" pitchFamily="34" charset="0"/>
              </a:rPr>
              <a:t>recognised</a:t>
            </a:r>
            <a:r>
              <a:rPr lang="en-US" sz="1200" dirty="0">
                <a:latin typeface="Arial" panose="020B0604020202020204" pitchFamily="34" charset="0"/>
                <a:cs typeface="Arial" panose="020B0604020202020204" pitchFamily="34" charset="0"/>
              </a:rPr>
              <a:t> other denominations within the Christian faith, attending various ecumenical gatherings and services. During the course of her visits throughout the UK and overseas, The Queen has visited the places of worship of many different faiths, meeting religious leaders and worshippers..</a:t>
            </a:r>
            <a:endParaRPr lang="en-US" sz="1200" dirty="0" smtClean="0">
              <a:latin typeface="Arial" panose="020B0604020202020204" pitchFamily="34" charset="0"/>
              <a:cs typeface="Arial" panose="020B0604020202020204" pitchFamily="34" charset="0"/>
            </a:endParaRPr>
          </a:p>
        </p:txBody>
      </p:sp>
      <p:sp>
        <p:nvSpPr>
          <p:cNvPr id="18" name="TextBox 17"/>
          <p:cNvSpPr txBox="1"/>
          <p:nvPr/>
        </p:nvSpPr>
        <p:spPr>
          <a:xfrm>
            <a:off x="145858" y="5384675"/>
            <a:ext cx="2152385" cy="553998"/>
          </a:xfrm>
          <a:prstGeom prst="rect">
            <a:avLst/>
          </a:prstGeom>
          <a:noFill/>
        </p:spPr>
        <p:txBody>
          <a:bodyPr wrap="square" rtlCol="0">
            <a:spAutoFit/>
          </a:bodyPr>
          <a:lstStyle/>
          <a:p>
            <a:r>
              <a:rPr lang="en-US" sz="1000" i="1" dirty="0" smtClean="0"/>
              <a:t>Queen </a:t>
            </a:r>
            <a:r>
              <a:rPr lang="en-US" sz="1000" i="1" dirty="0"/>
              <a:t>Elizabeth is presented with a copy of the Koran during a visit to the Green </a:t>
            </a:r>
            <a:r>
              <a:rPr lang="en-US" sz="1000" i="1" dirty="0" smtClean="0"/>
              <a:t>Mosque</a:t>
            </a:r>
          </a:p>
        </p:txBody>
      </p:sp>
    </p:spTree>
    <p:extLst>
      <p:ext uri="{BB962C8B-B14F-4D97-AF65-F5344CB8AC3E}">
        <p14:creationId xmlns:p14="http://schemas.microsoft.com/office/powerpoint/2010/main" val="1975747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10</a:t>
            </a:fld>
            <a:endParaRPr lang="en-US" dirty="0">
              <a:solidFill>
                <a:prstClr val="black">
                  <a:tint val="75000"/>
                </a:prstClr>
              </a:solidFill>
            </a:endParaRPr>
          </a:p>
        </p:txBody>
      </p:sp>
      <p:sp>
        <p:nvSpPr>
          <p:cNvPr id="5" name="TextBox 4"/>
          <p:cNvSpPr txBox="1"/>
          <p:nvPr/>
        </p:nvSpPr>
        <p:spPr>
          <a:xfrm>
            <a:off x="56456" y="168821"/>
            <a:ext cx="8692008" cy="2831544"/>
          </a:xfrm>
          <a:prstGeom prst="rect">
            <a:avLst/>
          </a:prstGeom>
          <a:noFill/>
        </p:spPr>
        <p:txBody>
          <a:bodyPr wrap="square" rtlCol="0">
            <a:spAutoFit/>
          </a:bodyPr>
          <a:lstStyle/>
          <a:p>
            <a:r>
              <a:rPr lang="en-US" sz="4000" dirty="0" smtClean="0">
                <a:latin typeface="Arial" panose="020B0604020202020204" pitchFamily="34" charset="0"/>
                <a:cs typeface="Arial" panose="020B0604020202020204" pitchFamily="34" charset="0"/>
              </a:rPr>
              <a:t>Finances of the Royal Family</a:t>
            </a:r>
          </a:p>
          <a:p>
            <a:r>
              <a:rPr lang="en-US" sz="1200" dirty="0" smtClean="0">
                <a:latin typeface="Arial" panose="020B0604020202020204" pitchFamily="34" charset="0"/>
                <a:cs typeface="Arial" panose="020B0604020202020204" pitchFamily="34" charset="0"/>
              </a:rPr>
              <a:t>The </a:t>
            </a:r>
            <a:r>
              <a:rPr lang="en-US" sz="1200" dirty="0">
                <a:latin typeface="Arial" panose="020B0604020202020204" pitchFamily="34" charset="0"/>
                <a:cs typeface="Arial" panose="020B0604020202020204" pitchFamily="34" charset="0"/>
              </a:rPr>
              <a:t>British royal family is financed mainly by the hereditary revenues of the Crown</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The British Parliament uses a percentage of the Crown Estate, a part of the Crown's hereditary revenues belonging to the sovereign that is placed at the disposal of the House of Commons, to meet the costs of the sovereign's official expenditures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This includes the costs of the upkeep of the various royal residences, staffing, travel and state visits, public engagements, and official </a:t>
            </a:r>
            <a:r>
              <a:rPr lang="en-US" sz="1200" dirty="0" smtClean="0">
                <a:latin typeface="Arial" panose="020B0604020202020204" pitchFamily="34" charset="0"/>
                <a:cs typeface="Arial" panose="020B0604020202020204" pitchFamily="34" charset="0"/>
              </a:rPr>
              <a:t>entertainment.</a:t>
            </a:r>
            <a:endParaRPr lang="en-US" sz="1200" b="1" dirty="0">
              <a:latin typeface="Arial" panose="020B0604020202020204" pitchFamily="34" charset="0"/>
              <a:cs typeface="Arial" panose="020B0604020202020204" pitchFamily="34" charset="0"/>
            </a:endParaRPr>
          </a:p>
          <a:p>
            <a:r>
              <a:rPr lang="en-US" b="1" dirty="0"/>
              <a:t>Civil </a:t>
            </a:r>
            <a:r>
              <a:rPr lang="en-US" b="1" dirty="0" smtClean="0"/>
              <a:t>List</a:t>
            </a:r>
          </a:p>
          <a:p>
            <a:r>
              <a:rPr lang="en-US" sz="1200" dirty="0">
                <a:latin typeface="Arial" panose="020B0604020202020204" pitchFamily="34" charset="0"/>
                <a:cs typeface="Arial" panose="020B0604020202020204" pitchFamily="34" charset="0"/>
              </a:rPr>
              <a:t>In the United Kingdom, the Civil List was, until 2011, the annual grant that covered some expenses associated with the Sovereign performing their official duties, including those for staff salaries, State Visits, public engagements, ceremonial functions and the upkeep of the Royal Households. The cost of transport and security for the Royal Family, together with property maintenance and other sundry expenses, were covered by separate grants from individual Government Departments. The Civil List was abolished under the </a:t>
            </a:r>
            <a:r>
              <a:rPr lang="en-US" sz="1200" b="1" dirty="0">
                <a:latin typeface="Arial" panose="020B0604020202020204" pitchFamily="34" charset="0"/>
                <a:cs typeface="Arial" panose="020B0604020202020204" pitchFamily="34" charset="0"/>
              </a:rPr>
              <a:t>Sovereign Grant Act 2011.</a:t>
            </a:r>
          </a:p>
          <a:p>
            <a:endParaRPr lang="en-US" sz="1200" dirty="0" smtClean="0">
              <a:latin typeface="Arial" panose="020B0604020202020204" pitchFamily="34" charset="0"/>
              <a:cs typeface="Arial" panose="020B0604020202020204" pitchFamily="34" charset="0"/>
            </a:endParaRPr>
          </a:p>
        </p:txBody>
      </p:sp>
      <p:sp>
        <p:nvSpPr>
          <p:cNvPr id="11" name="TextBox 10"/>
          <p:cNvSpPr txBox="1"/>
          <p:nvPr/>
        </p:nvSpPr>
        <p:spPr>
          <a:xfrm>
            <a:off x="90261" y="4437112"/>
            <a:ext cx="8416635" cy="2215991"/>
          </a:xfrm>
          <a:prstGeom prst="rect">
            <a:avLst/>
          </a:prstGeom>
          <a:noFill/>
        </p:spPr>
        <p:txBody>
          <a:bodyPr wrap="square" rtlCol="0">
            <a:spAutoFit/>
          </a:bodyPr>
          <a:lstStyle/>
          <a:p>
            <a:pPr lvl="0"/>
            <a:r>
              <a:rPr lang="en-US" b="1" dirty="0" smtClean="0">
                <a:solidFill>
                  <a:prstClr val="black"/>
                </a:solidFill>
              </a:rPr>
              <a:t>Sovereign </a:t>
            </a:r>
            <a:r>
              <a:rPr lang="en-US" b="1" dirty="0">
                <a:solidFill>
                  <a:prstClr val="black"/>
                </a:solidFill>
              </a:rPr>
              <a:t>Grant Act 2011</a:t>
            </a:r>
          </a:p>
          <a:p>
            <a:pPr indent="288000"/>
            <a:r>
              <a:rPr lang="en-US" sz="1200" dirty="0">
                <a:latin typeface="Arial" panose="020B0604020202020204" pitchFamily="34" charset="0"/>
                <a:cs typeface="Arial" panose="020B0604020202020204" pitchFamily="34" charset="0"/>
              </a:rPr>
              <a:t>The Act came into force on 1 April </a:t>
            </a:r>
            <a:r>
              <a:rPr lang="en-US" sz="1200" dirty="0" smtClean="0">
                <a:latin typeface="Arial" panose="020B0604020202020204" pitchFamily="34" charset="0"/>
                <a:cs typeface="Arial" panose="020B0604020202020204" pitchFamily="34" charset="0"/>
              </a:rPr>
              <a:t>2012 </a:t>
            </a:r>
            <a:r>
              <a:rPr lang="en-US" sz="1200" dirty="0">
                <a:latin typeface="Arial" panose="020B0604020202020204" pitchFamily="34" charset="0"/>
                <a:cs typeface="Arial" panose="020B0604020202020204" pitchFamily="34" charset="0"/>
              </a:rPr>
              <a:t>and changed the arrangements for the funding of The Queen’s Official Duties. The Act consolidated all four funding sources into a single payment, called the Sovereign Grant. The current system is intended to be a more permanent arrangement than the previous one, which was reign-specific</a:t>
            </a:r>
            <a:r>
              <a:rPr lang="en-US" sz="1200" dirty="0" smtClean="0">
                <a:latin typeface="Arial" panose="020B0604020202020204" pitchFamily="34" charset="0"/>
                <a:cs typeface="Arial" panose="020B0604020202020204" pitchFamily="34" charset="0"/>
              </a:rPr>
              <a:t>.</a:t>
            </a:r>
          </a:p>
          <a:p>
            <a:pPr indent="288000"/>
            <a:r>
              <a:rPr lang="en-US" sz="1200" dirty="0">
                <a:latin typeface="Arial" panose="020B0604020202020204" pitchFamily="34" charset="0"/>
                <a:cs typeface="Arial" panose="020B0604020202020204" pitchFamily="34" charset="0"/>
              </a:rPr>
              <a:t>The Sovereign Grant is paid annually by the treasury at a value indexed as a percentage of the Government's revenues from the State owned Crown Estate and other revenues in the financial year two years </a:t>
            </a:r>
            <a:r>
              <a:rPr lang="en-US" sz="1200" dirty="0" smtClean="0">
                <a:latin typeface="Arial" panose="020B0604020202020204" pitchFamily="34" charset="0"/>
                <a:cs typeface="Arial" panose="020B0604020202020204" pitchFamily="34" charset="0"/>
              </a:rPr>
              <a:t>earlier.</a:t>
            </a:r>
          </a:p>
          <a:p>
            <a:pPr indent="288000"/>
            <a:r>
              <a:rPr lang="en-US" sz="1200" dirty="0" smtClean="0">
                <a:latin typeface="Arial" panose="020B0604020202020204" pitchFamily="34" charset="0"/>
                <a:cs typeface="Arial" panose="020B0604020202020204" pitchFamily="34" charset="0"/>
              </a:rPr>
              <a:t>Any </a:t>
            </a:r>
            <a:r>
              <a:rPr lang="en-US" sz="1200" dirty="0">
                <a:latin typeface="Arial" panose="020B0604020202020204" pitchFamily="34" charset="0"/>
                <a:cs typeface="Arial" panose="020B0604020202020204" pitchFamily="34" charset="0"/>
              </a:rPr>
              <a:t>unspent Sovereign Grant is put into a Reserve Fund. </a:t>
            </a:r>
            <a:r>
              <a:rPr lang="en-US" sz="1200" dirty="0" smtClean="0">
                <a:latin typeface="Arial" panose="020B0604020202020204" pitchFamily="34" charset="0"/>
                <a:cs typeface="Arial" panose="020B0604020202020204" pitchFamily="34" charset="0"/>
              </a:rPr>
              <a:t>In </a:t>
            </a:r>
            <a:r>
              <a:rPr lang="en-US" sz="1200" dirty="0">
                <a:latin typeface="Arial" panose="020B0604020202020204" pitchFamily="34" charset="0"/>
                <a:cs typeface="Arial" panose="020B0604020202020204" pitchFamily="34" charset="0"/>
              </a:rPr>
              <a:t>addition, the legislation requires that the Sovereign Grant shall not rise to such a level that the Reserve Fund becomes more than half the level of annual </a:t>
            </a:r>
            <a:r>
              <a:rPr lang="en-US" sz="1200" dirty="0" err="1" smtClean="0">
                <a:latin typeface="Arial" panose="020B0604020202020204" pitchFamily="34" charset="0"/>
                <a:cs typeface="Arial" panose="020B0604020202020204" pitchFamily="34" charset="0"/>
              </a:rPr>
              <a:t>expenditure.Annual</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financial accounts are published by the Keeper of the Privy </a:t>
            </a:r>
            <a:r>
              <a:rPr lang="en-US" sz="1200" dirty="0" smtClean="0">
                <a:latin typeface="Arial" panose="020B0604020202020204" pitchFamily="34" charset="0"/>
                <a:cs typeface="Arial" panose="020B0604020202020204" pitchFamily="34" charset="0"/>
              </a:rPr>
              <a:t>Purse and </a:t>
            </a:r>
            <a:r>
              <a:rPr lang="en-US" sz="1200" dirty="0">
                <a:latin typeface="Arial" panose="020B0604020202020204" pitchFamily="34" charset="0"/>
                <a:cs typeface="Arial" panose="020B0604020202020204" pitchFamily="34" charset="0"/>
              </a:rPr>
              <a:t>audited by the National Audit Office, making the Sovereign Grant more accountable than its </a:t>
            </a:r>
            <a:r>
              <a:rPr lang="en-US" sz="1200" dirty="0" smtClean="0">
                <a:latin typeface="Arial" panose="020B0604020202020204" pitchFamily="34" charset="0"/>
                <a:cs typeface="Arial" panose="020B0604020202020204" pitchFamily="34" charset="0"/>
              </a:rPr>
              <a:t>predecessor. Funding </a:t>
            </a:r>
            <a:r>
              <a:rPr lang="en-US" sz="1200" dirty="0">
                <a:latin typeface="Arial" panose="020B0604020202020204" pitchFamily="34" charset="0"/>
                <a:cs typeface="Arial" panose="020B0604020202020204" pitchFamily="34" charset="0"/>
              </a:rPr>
              <a:t>to the Royal Household is treated similarly to funding for other government departments, unlike previous Civil List payments</a:t>
            </a:r>
            <a:r>
              <a:rPr lang="en-US" sz="1200" dirty="0" smtClean="0">
                <a:latin typeface="Arial" panose="020B0604020202020204" pitchFamily="34" charset="0"/>
                <a:cs typeface="Arial" panose="020B0604020202020204" pitchFamily="34" charset="0"/>
              </a:rPr>
              <a:t>.</a:t>
            </a:r>
          </a:p>
        </p:txBody>
      </p:sp>
      <p:pic>
        <p:nvPicPr>
          <p:cNvPr id="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044" y="2829120"/>
            <a:ext cx="2152385" cy="12503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167199" y="4104074"/>
            <a:ext cx="2123230" cy="246221"/>
          </a:xfrm>
          <a:prstGeom prst="rect">
            <a:avLst/>
          </a:prstGeom>
          <a:noFill/>
        </p:spPr>
        <p:txBody>
          <a:bodyPr wrap="square" rtlCol="0">
            <a:spAutoFit/>
          </a:bodyPr>
          <a:lstStyle/>
          <a:p>
            <a:r>
              <a:rPr lang="en-US" sz="1000" i="1" dirty="0" smtClean="0"/>
              <a:t>Government Offices</a:t>
            </a:r>
            <a:endParaRPr lang="ru-RU" sz="1000" i="1" dirty="0"/>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5487" y="2728548"/>
            <a:ext cx="3022618" cy="14515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2935180" y="4106887"/>
            <a:ext cx="2356899" cy="246221"/>
          </a:xfrm>
          <a:prstGeom prst="rect">
            <a:avLst/>
          </a:prstGeom>
          <a:noFill/>
        </p:spPr>
        <p:txBody>
          <a:bodyPr wrap="square" rtlCol="0">
            <a:spAutoFit/>
          </a:bodyPr>
          <a:lstStyle/>
          <a:p>
            <a:r>
              <a:rPr lang="en-US" sz="1000" i="1" dirty="0" smtClean="0"/>
              <a:t>Royal Expenditure, 2012-213 (</a:t>
            </a:r>
            <a:r>
              <a:rPr lang="ru-RU" sz="1000" dirty="0" smtClean="0"/>
              <a:t>£</a:t>
            </a:r>
            <a:r>
              <a:rPr lang="en-US" sz="1000" dirty="0" smtClean="0"/>
              <a:t> </a:t>
            </a:r>
            <a:r>
              <a:rPr lang="en-US" sz="1000" dirty="0" err="1" smtClean="0"/>
              <a:t>mlns</a:t>
            </a:r>
            <a:r>
              <a:rPr lang="en-US" sz="1000" dirty="0" smtClean="0"/>
              <a:t>.)</a:t>
            </a:r>
            <a:endParaRPr lang="ru-RU" sz="1000" i="1" dirty="0"/>
          </a:p>
        </p:txBody>
      </p:sp>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8144" y="2829120"/>
            <a:ext cx="2232248" cy="12247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6496107" y="4079513"/>
            <a:ext cx="976321" cy="246221"/>
          </a:xfrm>
          <a:prstGeom prst="rect">
            <a:avLst/>
          </a:prstGeom>
          <a:noFill/>
        </p:spPr>
        <p:txBody>
          <a:bodyPr wrap="square" rtlCol="0">
            <a:spAutoFit/>
          </a:bodyPr>
          <a:lstStyle/>
          <a:p>
            <a:r>
              <a:rPr lang="en-US" sz="1000" i="1" dirty="0" smtClean="0"/>
              <a:t>Pound Sterling</a:t>
            </a:r>
            <a:endParaRPr lang="ru-RU" sz="1000" i="1" dirty="0"/>
          </a:p>
        </p:txBody>
      </p:sp>
    </p:spTree>
    <p:extLst>
      <p:ext uri="{BB962C8B-B14F-4D97-AF65-F5344CB8AC3E}">
        <p14:creationId xmlns:p14="http://schemas.microsoft.com/office/powerpoint/2010/main" val="1635003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D0D7DE"/>
            </a:gs>
            <a:gs pos="30000">
              <a:schemeClr val="bg1"/>
            </a:gs>
            <a:gs pos="70000">
              <a:schemeClr val="bg1"/>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Прямоугольник 1"/>
          <p:cNvSpPr/>
          <p:nvPr/>
        </p:nvSpPr>
        <p:spPr>
          <a:xfrm>
            <a:off x="1003523" y="2492896"/>
            <a:ext cx="7118231"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Attributes of the British</a:t>
            </a:r>
          </a:p>
          <a:p>
            <a:pPr algn="ctr"/>
            <a:r>
              <a:rPr lang="en-US" sz="54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Monarchy</a:t>
            </a:r>
          </a:p>
        </p:txBody>
      </p:sp>
      <p:sp>
        <p:nvSpPr>
          <p:cNvPr id="3" name="Номер слайда 2"/>
          <p:cNvSpPr>
            <a:spLocks noGrp="1"/>
          </p:cNvSpPr>
          <p:nvPr>
            <p:ph type="sldNum" sz="quarter" idx="12"/>
          </p:nvPr>
        </p:nvSpPr>
        <p:spPr/>
        <p:txBody>
          <a:bodyPr/>
          <a:lstStyle/>
          <a:p>
            <a:fld id="{FF75B4CE-5129-41CA-A75E-F2AE589D1F47}" type="slidenum">
              <a:rPr lang="en-US" smtClean="0">
                <a:solidFill>
                  <a:prstClr val="black">
                    <a:tint val="75000"/>
                  </a:prstClr>
                </a:solidFill>
              </a:rPr>
              <a:pPr/>
              <a:t>11</a:t>
            </a:fld>
            <a:endParaRPr lang="en-US" dirty="0">
              <a:solidFill>
                <a:prstClr val="black">
                  <a:tint val="75000"/>
                </a:prstClr>
              </a:solidFill>
            </a:endParaRPr>
          </a:p>
        </p:txBody>
      </p:sp>
    </p:spTree>
    <p:extLst>
      <p:ext uri="{BB962C8B-B14F-4D97-AF65-F5344CB8AC3E}">
        <p14:creationId xmlns:p14="http://schemas.microsoft.com/office/powerpoint/2010/main" val="64357705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32656"/>
            <a:ext cx="8229600" cy="864096"/>
          </a:xfrm>
        </p:spPr>
        <p:txBody>
          <a:bodyPr>
            <a:normAutofit/>
          </a:bodyPr>
          <a:lstStyle/>
          <a:p>
            <a:r>
              <a:rPr lang="en-US" sz="4000" dirty="0" smtClean="0">
                <a:latin typeface="Arial" pitchFamily="34" charset="0"/>
                <a:cs typeface="Arial" pitchFamily="34" charset="0"/>
              </a:rPr>
              <a:t>Coat of Arms</a:t>
            </a:r>
            <a:endParaRPr lang="en-SG" sz="4000" dirty="0">
              <a:latin typeface="Arial" pitchFamily="34" charset="0"/>
              <a:cs typeface="Arial" pitchFamily="34" charset="0"/>
            </a:endParaRPr>
          </a:p>
        </p:txBody>
      </p:sp>
      <p:sp>
        <p:nvSpPr>
          <p:cNvPr id="8" name="Content Placeholder 7"/>
          <p:cNvSpPr>
            <a:spLocks noGrp="1"/>
          </p:cNvSpPr>
          <p:nvPr>
            <p:ph idx="1"/>
          </p:nvPr>
        </p:nvSpPr>
        <p:spPr>
          <a:xfrm>
            <a:off x="457200" y="1412776"/>
            <a:ext cx="8229600" cy="4713387"/>
          </a:xfrm>
        </p:spPr>
        <p:txBody>
          <a:bodyPr>
            <a:normAutofit/>
          </a:bodyPr>
          <a:lstStyle/>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lgn="just">
              <a:buNone/>
            </a:pPr>
            <a:endParaRPr lang="en-SG" sz="1200" dirty="0" smtClean="0">
              <a:latin typeface="Arial" panose="020B0604020202020204" pitchFamily="34" charset="0"/>
              <a:cs typeface="Arial" panose="020B0604020202020204" pitchFamily="34" charset="0"/>
            </a:endParaRPr>
          </a:p>
          <a:p>
            <a:pPr marL="0" indent="0" algn="just">
              <a:buNone/>
            </a:pPr>
            <a:r>
              <a:rPr lang="en-SG" sz="1200" dirty="0" smtClean="0">
                <a:latin typeface="Arial" panose="020B0604020202020204" pitchFamily="34" charset="0"/>
                <a:cs typeface="Arial" panose="020B0604020202020204" pitchFamily="34" charset="0"/>
              </a:rPr>
              <a:t>The</a:t>
            </a:r>
            <a:r>
              <a:rPr lang="en-SG" sz="1200" dirty="0">
                <a:latin typeface="Arial" panose="020B0604020202020204" pitchFamily="34" charset="0"/>
                <a:cs typeface="Arial" panose="020B0604020202020204" pitchFamily="34" charset="0"/>
              </a:rPr>
              <a:t> </a:t>
            </a:r>
            <a:r>
              <a:rPr lang="en-SG" sz="1200" dirty="0" smtClean="0">
                <a:effectLst/>
                <a:latin typeface="Arial" panose="020B0604020202020204" pitchFamily="34" charset="0"/>
                <a:cs typeface="Arial" panose="020B0604020202020204" pitchFamily="34" charset="0"/>
              </a:rPr>
              <a:t>Royal Coat of Arms of the United Kingdom, or the Royal Arms for short, is the official coat of arms</a:t>
            </a:r>
            <a:r>
              <a:rPr lang="en-SG" sz="1200" dirty="0">
                <a:latin typeface="Arial" panose="020B0604020202020204" pitchFamily="34" charset="0"/>
                <a:cs typeface="Arial" panose="020B0604020202020204" pitchFamily="34" charset="0"/>
              </a:rPr>
              <a:t> of </a:t>
            </a:r>
            <a:r>
              <a:rPr lang="en-SG" sz="1200" dirty="0" smtClean="0">
                <a:latin typeface="Arial" panose="020B0604020202020204" pitchFamily="34" charset="0"/>
                <a:cs typeface="Arial" panose="020B0604020202020204" pitchFamily="34" charset="0"/>
              </a:rPr>
              <a:t>the British monarch, </a:t>
            </a:r>
            <a:r>
              <a:rPr lang="en-SG" sz="1200" dirty="0">
                <a:latin typeface="Arial" panose="020B0604020202020204" pitchFamily="34" charset="0"/>
                <a:cs typeface="Arial" panose="020B0604020202020204" pitchFamily="34" charset="0"/>
              </a:rPr>
              <a:t>currently </a:t>
            </a:r>
            <a:r>
              <a:rPr lang="en-SG" sz="1200" dirty="0" smtClean="0">
                <a:latin typeface="Arial" panose="020B0604020202020204" pitchFamily="34" charset="0"/>
                <a:cs typeface="Arial" panose="020B0604020202020204" pitchFamily="34" charset="0"/>
              </a:rPr>
              <a:t>Queen Elizabeth II. </a:t>
            </a:r>
            <a:r>
              <a:rPr lang="en-SG" sz="1200" dirty="0">
                <a:latin typeface="Arial" panose="020B0604020202020204" pitchFamily="34" charset="0"/>
                <a:cs typeface="Arial" panose="020B0604020202020204" pitchFamily="34" charset="0"/>
              </a:rPr>
              <a:t>The function of the Royal coat of arms is to identify the person who is Head of State. In respect of the United Kingdom, the Royal arms are borne only by the Sovereign.</a:t>
            </a:r>
          </a:p>
          <a:p>
            <a:pPr marL="0" indent="0" algn="just">
              <a:buNone/>
            </a:pPr>
            <a:r>
              <a:rPr lang="en-SG" sz="1200" dirty="0">
                <a:latin typeface="Arial" panose="020B0604020202020204" pitchFamily="34" charset="0"/>
                <a:cs typeface="Arial" panose="020B0604020202020204" pitchFamily="34" charset="0"/>
              </a:rPr>
              <a:t>The arms are used in the administration and government of the country, appearing on coins, in churches and on public buildings. They also appear on the products and goods of Royal warrant </a:t>
            </a:r>
            <a:r>
              <a:rPr lang="en-SG" sz="1200" dirty="0" smtClean="0">
                <a:latin typeface="Arial" panose="020B0604020202020204" pitchFamily="34" charset="0"/>
                <a:cs typeface="Arial" panose="020B0604020202020204" pitchFamily="34" charset="0"/>
              </a:rPr>
              <a:t>holders. </a:t>
            </a:r>
          </a:p>
          <a:p>
            <a:pPr marL="0" indent="0" algn="just">
              <a:buNone/>
            </a:pPr>
            <a:r>
              <a:rPr lang="en-SG" sz="1200" dirty="0" smtClean="0">
                <a:latin typeface="Arial" panose="020B0604020202020204" pitchFamily="34" charset="0"/>
                <a:cs typeface="Arial" panose="020B0604020202020204" pitchFamily="34" charset="0"/>
              </a:rPr>
              <a:t>In </a:t>
            </a:r>
            <a:r>
              <a:rPr lang="en-SG" sz="1200" dirty="0">
                <a:latin typeface="Arial" panose="020B0604020202020204" pitchFamily="34" charset="0"/>
                <a:cs typeface="Arial" panose="020B0604020202020204" pitchFamily="34" charset="0"/>
              </a:rPr>
              <a:t>the design the shield shows the various Royal emblems of different parts </a:t>
            </a:r>
            <a:r>
              <a:rPr lang="en-SG" sz="1200" dirty="0" smtClean="0">
                <a:latin typeface="Arial" panose="020B0604020202020204" pitchFamily="34" charset="0"/>
                <a:cs typeface="Arial" panose="020B0604020202020204" pitchFamily="34" charset="0"/>
              </a:rPr>
              <a:t>of </a:t>
            </a:r>
            <a:r>
              <a:rPr lang="en-SG" sz="1200" dirty="0">
                <a:latin typeface="Arial" panose="020B0604020202020204" pitchFamily="34" charset="0"/>
                <a:cs typeface="Arial" panose="020B0604020202020204" pitchFamily="34" charset="0"/>
              </a:rPr>
              <a:t>the </a:t>
            </a:r>
            <a:r>
              <a:rPr lang="en-SG" sz="1200" dirty="0" smtClean="0">
                <a:latin typeface="Arial" panose="020B0604020202020204" pitchFamily="34" charset="0"/>
                <a:cs typeface="Arial" panose="020B0604020202020204" pitchFamily="34" charset="0"/>
              </a:rPr>
              <a:t>United </a:t>
            </a:r>
            <a:r>
              <a:rPr lang="en-SG" sz="1200" dirty="0">
                <a:latin typeface="Arial" panose="020B0604020202020204" pitchFamily="34" charset="0"/>
                <a:cs typeface="Arial" panose="020B0604020202020204" pitchFamily="34" charset="0"/>
              </a:rPr>
              <a:t>Kingdom: the three lions of England in the first and fourth </a:t>
            </a:r>
            <a:r>
              <a:rPr lang="en-SG" sz="1200" dirty="0" smtClean="0">
                <a:latin typeface="Arial" panose="020B0604020202020204" pitchFamily="34" charset="0"/>
                <a:cs typeface="Arial" panose="020B0604020202020204" pitchFamily="34" charset="0"/>
              </a:rPr>
              <a:t>quarters</a:t>
            </a:r>
            <a:r>
              <a:rPr lang="en-SG" sz="1200" dirty="0">
                <a:latin typeface="Arial" panose="020B0604020202020204" pitchFamily="34" charset="0"/>
                <a:cs typeface="Arial" panose="020B0604020202020204" pitchFamily="34" charset="0"/>
              </a:rPr>
              <a:t>, the lion </a:t>
            </a:r>
            <a:r>
              <a:rPr lang="en-SG" sz="1200" dirty="0" smtClean="0">
                <a:latin typeface="Arial" panose="020B0604020202020204" pitchFamily="34" charset="0"/>
                <a:cs typeface="Arial" panose="020B0604020202020204" pitchFamily="34" charset="0"/>
              </a:rPr>
              <a:t>of </a:t>
            </a:r>
            <a:r>
              <a:rPr lang="en-SG" sz="1200" dirty="0">
                <a:latin typeface="Arial" panose="020B0604020202020204" pitchFamily="34" charset="0"/>
                <a:cs typeface="Arial" panose="020B0604020202020204" pitchFamily="34" charset="0"/>
              </a:rPr>
              <a:t>Scotland in the second and the harp of Ireland in </a:t>
            </a:r>
            <a:r>
              <a:rPr lang="en-SG" sz="1200" dirty="0" smtClean="0">
                <a:latin typeface="Arial" panose="020B0604020202020204" pitchFamily="34" charset="0"/>
                <a:cs typeface="Arial" panose="020B0604020202020204" pitchFamily="34" charset="0"/>
              </a:rPr>
              <a:t>the</a:t>
            </a:r>
          </a:p>
          <a:p>
            <a:pPr marL="0" indent="0" algn="just">
              <a:buNone/>
            </a:pPr>
            <a:r>
              <a:rPr lang="en-SG" sz="1200" dirty="0" smtClean="0">
                <a:latin typeface="Arial" panose="020B0604020202020204" pitchFamily="34" charset="0"/>
                <a:cs typeface="Arial" panose="020B0604020202020204" pitchFamily="34" charset="0"/>
              </a:rPr>
              <a:t>third</a:t>
            </a:r>
            <a:r>
              <a:rPr lang="en-SG" sz="1200" dirty="0">
                <a:latin typeface="Arial" panose="020B0604020202020204" pitchFamily="34" charset="0"/>
                <a:cs typeface="Arial" panose="020B0604020202020204" pitchFamily="34" charset="0"/>
              </a:rPr>
              <a:t>. It is surrounded by </a:t>
            </a:r>
            <a:r>
              <a:rPr lang="en-SG" sz="1200" dirty="0" smtClean="0">
                <a:latin typeface="Arial" panose="020B0604020202020204" pitchFamily="34" charset="0"/>
                <a:cs typeface="Arial" panose="020B0604020202020204" pitchFamily="34" charset="0"/>
              </a:rPr>
              <a:t>a garter </a:t>
            </a:r>
            <a:r>
              <a:rPr lang="en-SG" sz="1200" dirty="0">
                <a:latin typeface="Arial" panose="020B0604020202020204" pitchFamily="34" charset="0"/>
                <a:cs typeface="Arial" panose="020B0604020202020204" pitchFamily="34" charset="0"/>
              </a:rPr>
              <a:t>bearing the motto </a:t>
            </a:r>
            <a:r>
              <a:rPr lang="en-SG" sz="1200" dirty="0" err="1">
                <a:latin typeface="Arial" panose="020B0604020202020204" pitchFamily="34" charset="0"/>
                <a:cs typeface="Arial" panose="020B0604020202020204" pitchFamily="34" charset="0"/>
              </a:rPr>
              <a:t>Honi</a:t>
            </a:r>
            <a:r>
              <a:rPr lang="en-SG" sz="1200" dirty="0">
                <a:latin typeface="Arial" panose="020B0604020202020204" pitchFamily="34" charset="0"/>
                <a:cs typeface="Arial" panose="020B0604020202020204" pitchFamily="34" charset="0"/>
              </a:rPr>
              <a:t> </a:t>
            </a:r>
            <a:r>
              <a:rPr lang="en-SG" sz="1200" dirty="0" err="1">
                <a:latin typeface="Arial" panose="020B0604020202020204" pitchFamily="34" charset="0"/>
                <a:cs typeface="Arial" panose="020B0604020202020204" pitchFamily="34" charset="0"/>
              </a:rPr>
              <a:t>soit</a:t>
            </a:r>
            <a:r>
              <a:rPr lang="en-SG" sz="1200" dirty="0">
                <a:latin typeface="Arial" panose="020B0604020202020204" pitchFamily="34" charset="0"/>
                <a:cs typeface="Arial" panose="020B0604020202020204" pitchFamily="34" charset="0"/>
              </a:rPr>
              <a:t> qui mal </a:t>
            </a:r>
            <a:r>
              <a:rPr lang="en-SG" sz="1200" dirty="0" smtClean="0">
                <a:latin typeface="Arial" panose="020B0604020202020204" pitchFamily="34" charset="0"/>
                <a:cs typeface="Arial" panose="020B0604020202020204" pitchFamily="34" charset="0"/>
              </a:rPr>
              <a:t>y </a:t>
            </a:r>
            <a:r>
              <a:rPr lang="en-SG" sz="1200" dirty="0" err="1" smtClean="0">
                <a:latin typeface="Arial" panose="020B0604020202020204" pitchFamily="34" charset="0"/>
                <a:cs typeface="Arial" panose="020B0604020202020204" pitchFamily="34" charset="0"/>
              </a:rPr>
              <a:t>pense</a:t>
            </a:r>
            <a:r>
              <a:rPr lang="en-SG" sz="1200" dirty="0" smtClean="0">
                <a:latin typeface="Arial" panose="020B0604020202020204" pitchFamily="34" charset="0"/>
                <a:cs typeface="Arial" panose="020B0604020202020204" pitchFamily="34" charset="0"/>
              </a:rPr>
              <a:t> </a:t>
            </a:r>
            <a:r>
              <a:rPr lang="en-SG" sz="1200" dirty="0">
                <a:latin typeface="Arial" panose="020B0604020202020204" pitchFamily="34" charset="0"/>
                <a:cs typeface="Arial" panose="020B0604020202020204" pitchFamily="34" charset="0"/>
              </a:rPr>
              <a:t>('Evil to him who evil thinks'), </a:t>
            </a:r>
            <a:r>
              <a:rPr lang="en-SG" sz="1200" dirty="0" smtClean="0">
                <a:latin typeface="Arial" panose="020B0604020202020204" pitchFamily="34" charset="0"/>
                <a:cs typeface="Arial" panose="020B0604020202020204" pitchFamily="34" charset="0"/>
              </a:rPr>
              <a:t>which </a:t>
            </a:r>
            <a:r>
              <a:rPr lang="en-SG" sz="1200" dirty="0">
                <a:latin typeface="Arial" panose="020B0604020202020204" pitchFamily="34" charset="0"/>
                <a:cs typeface="Arial" panose="020B0604020202020204" pitchFamily="34" charset="0"/>
              </a:rPr>
              <a:t>symbolises the Order of </a:t>
            </a:r>
            <a:r>
              <a:rPr lang="en-SG" sz="1200" dirty="0" smtClean="0">
                <a:latin typeface="Arial" panose="020B0604020202020204" pitchFamily="34" charset="0"/>
                <a:cs typeface="Arial" panose="020B0604020202020204" pitchFamily="34" charset="0"/>
              </a:rPr>
              <a:t>the Garter</a:t>
            </a:r>
            <a:r>
              <a:rPr lang="en-SG" sz="1200" dirty="0">
                <a:latin typeface="Arial" panose="020B0604020202020204" pitchFamily="34" charset="0"/>
                <a:cs typeface="Arial" panose="020B0604020202020204" pitchFamily="34" charset="0"/>
              </a:rPr>
              <a:t>, an ancient order of knighthood of which </a:t>
            </a:r>
            <a:r>
              <a:rPr lang="en-SG" sz="1200" dirty="0" smtClean="0">
                <a:latin typeface="Arial" panose="020B0604020202020204" pitchFamily="34" charset="0"/>
                <a:cs typeface="Arial" panose="020B0604020202020204" pitchFamily="34" charset="0"/>
              </a:rPr>
              <a:t>the </a:t>
            </a:r>
            <a:r>
              <a:rPr lang="en-SG" sz="1200" dirty="0">
                <a:latin typeface="Arial" panose="020B0604020202020204" pitchFamily="34" charset="0"/>
                <a:cs typeface="Arial" panose="020B0604020202020204" pitchFamily="34" charset="0"/>
              </a:rPr>
              <a:t>Queen is Sovereign</a:t>
            </a:r>
            <a:r>
              <a:rPr lang="en-SG" sz="1200" dirty="0" smtClean="0">
                <a:latin typeface="Arial" panose="020B0604020202020204" pitchFamily="34" charset="0"/>
                <a:cs typeface="Arial" panose="020B0604020202020204" pitchFamily="34" charset="0"/>
              </a:rPr>
              <a:t>.</a:t>
            </a:r>
          </a:p>
          <a:p>
            <a:pPr marL="0" indent="0" algn="just">
              <a:buNone/>
            </a:pPr>
            <a:r>
              <a:rPr lang="en-SG" sz="1200" dirty="0" smtClean="0">
                <a:latin typeface="Arial" panose="020B0604020202020204" pitchFamily="34" charset="0"/>
                <a:cs typeface="Arial" panose="020B0604020202020204" pitchFamily="34" charset="0"/>
              </a:rPr>
              <a:t>The </a:t>
            </a:r>
            <a:r>
              <a:rPr lang="en-SG" sz="1200" dirty="0">
                <a:latin typeface="Arial" panose="020B0604020202020204" pitchFamily="34" charset="0"/>
                <a:cs typeface="Arial" panose="020B0604020202020204" pitchFamily="34" charset="0"/>
              </a:rPr>
              <a:t>shield is supported by the English lion on the left and </a:t>
            </a:r>
            <a:r>
              <a:rPr lang="en-SG" sz="1200" dirty="0" smtClean="0">
                <a:latin typeface="Arial" panose="020B0604020202020204" pitchFamily="34" charset="0"/>
                <a:cs typeface="Arial" panose="020B0604020202020204" pitchFamily="34" charset="0"/>
              </a:rPr>
              <a:t>Scottish unicorn on </a:t>
            </a:r>
            <a:r>
              <a:rPr lang="en-SG" sz="1200" dirty="0">
                <a:latin typeface="Arial" panose="020B0604020202020204" pitchFamily="34" charset="0"/>
                <a:cs typeface="Arial" panose="020B0604020202020204" pitchFamily="34" charset="0"/>
              </a:rPr>
              <a:t>the right and is surmounted by the Royal crown. </a:t>
            </a:r>
            <a:r>
              <a:rPr lang="en-SG" sz="1200" dirty="0" smtClean="0">
                <a:latin typeface="Arial" panose="020B0604020202020204" pitchFamily="34" charset="0"/>
                <a:cs typeface="Arial" panose="020B0604020202020204" pitchFamily="34" charset="0"/>
              </a:rPr>
              <a:t>Below it appears the motto </a:t>
            </a:r>
            <a:r>
              <a:rPr lang="en-SG" sz="1200" dirty="0">
                <a:latin typeface="Arial" panose="020B0604020202020204" pitchFamily="34" charset="0"/>
                <a:cs typeface="Arial" panose="020B0604020202020204" pitchFamily="34" charset="0"/>
              </a:rPr>
              <a:t>of </a:t>
            </a:r>
            <a:r>
              <a:rPr lang="en-SG" sz="1200" dirty="0" smtClean="0">
                <a:latin typeface="Arial" panose="020B0604020202020204" pitchFamily="34" charset="0"/>
                <a:cs typeface="Arial" panose="020B0604020202020204" pitchFamily="34" charset="0"/>
              </a:rPr>
              <a:t>the </a:t>
            </a:r>
            <a:r>
              <a:rPr lang="en-SG" sz="1200" dirty="0">
                <a:latin typeface="Arial" panose="020B0604020202020204" pitchFamily="34" charset="0"/>
                <a:cs typeface="Arial" panose="020B0604020202020204" pitchFamily="34" charset="0"/>
              </a:rPr>
              <a:t>Sovereign, </a:t>
            </a:r>
            <a:r>
              <a:rPr lang="en-SG" sz="1200" dirty="0" err="1">
                <a:latin typeface="Arial" panose="020B0604020202020204" pitchFamily="34" charset="0"/>
                <a:cs typeface="Arial" panose="020B0604020202020204" pitchFamily="34" charset="0"/>
              </a:rPr>
              <a:t>Dieu</a:t>
            </a:r>
            <a:r>
              <a:rPr lang="en-SG" sz="1200" dirty="0">
                <a:latin typeface="Arial" panose="020B0604020202020204" pitchFamily="34" charset="0"/>
                <a:cs typeface="Arial" panose="020B0604020202020204" pitchFamily="34" charset="0"/>
              </a:rPr>
              <a:t> et </a:t>
            </a:r>
            <a:r>
              <a:rPr lang="en-SG" sz="1200" dirty="0" err="1">
                <a:latin typeface="Arial" panose="020B0604020202020204" pitchFamily="34" charset="0"/>
                <a:cs typeface="Arial" panose="020B0604020202020204" pitchFamily="34" charset="0"/>
              </a:rPr>
              <a:t>mon</a:t>
            </a:r>
            <a:r>
              <a:rPr lang="en-SG" sz="1200" dirty="0">
                <a:latin typeface="Arial" panose="020B0604020202020204" pitchFamily="34" charset="0"/>
                <a:cs typeface="Arial" panose="020B0604020202020204" pitchFamily="34" charset="0"/>
              </a:rPr>
              <a:t> </a:t>
            </a:r>
            <a:r>
              <a:rPr lang="en-SG" sz="1200" dirty="0" err="1">
                <a:latin typeface="Arial" panose="020B0604020202020204" pitchFamily="34" charset="0"/>
                <a:cs typeface="Arial" panose="020B0604020202020204" pitchFamily="34" charset="0"/>
              </a:rPr>
              <a:t>droit</a:t>
            </a:r>
            <a:r>
              <a:rPr lang="en-SG" sz="1200" dirty="0">
                <a:latin typeface="Arial" panose="020B0604020202020204" pitchFamily="34" charset="0"/>
                <a:cs typeface="Arial" panose="020B0604020202020204" pitchFamily="34" charset="0"/>
              </a:rPr>
              <a:t> </a:t>
            </a:r>
            <a:r>
              <a:rPr lang="en-SG" sz="1200" dirty="0" smtClean="0">
                <a:latin typeface="Arial" panose="020B0604020202020204" pitchFamily="34" charset="0"/>
                <a:cs typeface="Arial" panose="020B0604020202020204" pitchFamily="34" charset="0"/>
              </a:rPr>
              <a:t> (</a:t>
            </a:r>
            <a:r>
              <a:rPr lang="en-SG" sz="1200" dirty="0">
                <a:latin typeface="Arial" panose="020B0604020202020204" pitchFamily="34" charset="0"/>
                <a:cs typeface="Arial" panose="020B0604020202020204" pitchFamily="34" charset="0"/>
              </a:rPr>
              <a:t>'God and my right'). The plant </a:t>
            </a:r>
            <a:endParaRPr lang="en-SG" sz="1200" dirty="0" smtClean="0">
              <a:latin typeface="Arial" panose="020B0604020202020204" pitchFamily="34" charset="0"/>
              <a:cs typeface="Arial" panose="020B0604020202020204" pitchFamily="34" charset="0"/>
            </a:endParaRPr>
          </a:p>
          <a:p>
            <a:pPr marL="0" indent="0" algn="just">
              <a:buNone/>
            </a:pPr>
            <a:r>
              <a:rPr lang="en-SG" sz="1200" dirty="0" smtClean="0">
                <a:latin typeface="Arial" panose="020B0604020202020204" pitchFamily="34" charset="0"/>
                <a:cs typeface="Arial" panose="020B0604020202020204" pitchFamily="34" charset="0"/>
              </a:rPr>
              <a:t>badges </a:t>
            </a:r>
            <a:r>
              <a:rPr lang="en-SG" sz="1200" dirty="0">
                <a:latin typeface="Arial" panose="020B0604020202020204" pitchFamily="34" charset="0"/>
                <a:cs typeface="Arial" panose="020B0604020202020204" pitchFamily="34" charset="0"/>
              </a:rPr>
              <a:t>of the United Kingdom </a:t>
            </a:r>
            <a:r>
              <a:rPr lang="en-SG" sz="1200" dirty="0" smtClean="0">
                <a:latin typeface="Arial" panose="020B0604020202020204" pitchFamily="34" charset="0"/>
                <a:cs typeface="Arial" panose="020B0604020202020204" pitchFamily="34" charset="0"/>
              </a:rPr>
              <a:t>– </a:t>
            </a:r>
            <a:r>
              <a:rPr lang="en-SG" sz="1200" dirty="0">
                <a:latin typeface="Arial" panose="020B0604020202020204" pitchFamily="34" charset="0"/>
                <a:cs typeface="Arial" panose="020B0604020202020204" pitchFamily="34" charset="0"/>
              </a:rPr>
              <a:t>rose, thistle and shamrock - are often </a:t>
            </a:r>
            <a:r>
              <a:rPr lang="en-SG" sz="1200" dirty="0" smtClean="0">
                <a:latin typeface="Arial" panose="020B0604020202020204" pitchFamily="34" charset="0"/>
                <a:cs typeface="Arial" panose="020B0604020202020204" pitchFamily="34" charset="0"/>
              </a:rPr>
              <a:t>displayed  beneath </a:t>
            </a:r>
            <a:r>
              <a:rPr lang="en-SG" sz="1200" dirty="0">
                <a:latin typeface="Arial" panose="020B0604020202020204" pitchFamily="34" charset="0"/>
                <a:cs typeface="Arial" panose="020B0604020202020204" pitchFamily="34" charset="0"/>
              </a:rPr>
              <a:t>the </a:t>
            </a:r>
            <a:r>
              <a:rPr lang="en-SG" sz="1200" dirty="0" smtClean="0">
                <a:latin typeface="Arial" panose="020B0604020202020204" pitchFamily="34" charset="0"/>
                <a:cs typeface="Arial" panose="020B0604020202020204" pitchFamily="34" charset="0"/>
              </a:rPr>
              <a:t>shield</a:t>
            </a:r>
            <a:r>
              <a:rPr lang="ru-RU" sz="1200" dirty="0" smtClean="0">
                <a:latin typeface="Arial" panose="020B0604020202020204" pitchFamily="34" charset="0"/>
                <a:cs typeface="Arial" panose="020B0604020202020204" pitchFamily="34" charset="0"/>
              </a:rPr>
              <a:t>.</a:t>
            </a:r>
            <a:endParaRPr lang="en-SG" sz="1200" dirty="0">
              <a:latin typeface="Arial" panose="020B0604020202020204" pitchFamily="34" charset="0"/>
              <a:cs typeface="Arial" panose="020B0604020202020204" pitchFamily="34" charset="0"/>
            </a:endParaRPr>
          </a:p>
          <a:p>
            <a:pPr marL="0" indent="0">
              <a:buNone/>
            </a:pPr>
            <a:endParaRPr lang="en-SG" sz="1200" dirty="0">
              <a:latin typeface="Arial" panose="020B0604020202020204" pitchFamily="34" charset="0"/>
              <a:cs typeface="Arial" panose="020B0604020202020204" pitchFamily="34" charset="0"/>
            </a:endParaRPr>
          </a:p>
          <a:p>
            <a:pPr marL="0" indent="0">
              <a:buNone/>
            </a:pPr>
            <a:endParaRPr lang="en-SG" sz="1200" dirty="0">
              <a:latin typeface="Arial" panose="020B0604020202020204" pitchFamily="34" charset="0"/>
              <a:cs typeface="Arial" panose="020B0604020202020204" pitchFamily="34" charset="0"/>
            </a:endParaRPr>
          </a:p>
        </p:txBody>
      </p:sp>
      <p:pic>
        <p:nvPicPr>
          <p:cNvPr id="5122" name="Picture 2" descr="C:\Users\Администратор\Desktop\англ\Royal_Coat_of_Arms_of_the_United_Kingdom.svg.png"/>
          <p:cNvPicPr>
            <a:picLocks noChangeAspect="1" noChangeArrowheads="1"/>
          </p:cNvPicPr>
          <p:nvPr/>
        </p:nvPicPr>
        <p:blipFill>
          <a:blip r:embed="rId3" cstate="print"/>
          <a:srcRect/>
          <a:stretch>
            <a:fillRect/>
          </a:stretch>
        </p:blipFill>
        <p:spPr bwMode="auto">
          <a:xfrm>
            <a:off x="3419872" y="1196752"/>
            <a:ext cx="2095500" cy="2028825"/>
          </a:xfrm>
          <a:prstGeom prst="rect">
            <a:avLst/>
          </a:prstGeom>
          <a:noFill/>
        </p:spPr>
      </p:pic>
    </p:spTree>
    <p:extLst>
      <p:ext uri="{BB962C8B-B14F-4D97-AF65-F5344CB8AC3E}">
        <p14:creationId xmlns:p14="http://schemas.microsoft.com/office/powerpoint/2010/main" val="29487177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64704"/>
          </a:xfrm>
        </p:spPr>
        <p:txBody>
          <a:bodyPr>
            <a:normAutofit/>
          </a:bodyPr>
          <a:lstStyle/>
          <a:p>
            <a:r>
              <a:rPr lang="en-US" sz="4000" dirty="0" smtClean="0">
                <a:latin typeface="Arial" pitchFamily="34" charset="0"/>
                <a:cs typeface="Arial" pitchFamily="34" charset="0"/>
              </a:rPr>
              <a:t>British Royal Residences</a:t>
            </a:r>
            <a:endParaRPr lang="en-SG" sz="4000" dirty="0">
              <a:latin typeface="Arial" pitchFamily="34" charset="0"/>
              <a:cs typeface="Arial" pitchFamily="34" charset="0"/>
            </a:endParaRPr>
          </a:p>
        </p:txBody>
      </p:sp>
      <p:sp>
        <p:nvSpPr>
          <p:cNvPr id="3" name="Content Placeholder 2"/>
          <p:cNvSpPr>
            <a:spLocks noGrp="1"/>
          </p:cNvSpPr>
          <p:nvPr>
            <p:ph idx="1"/>
          </p:nvPr>
        </p:nvSpPr>
        <p:spPr>
          <a:xfrm>
            <a:off x="457200" y="692696"/>
            <a:ext cx="8229600" cy="5688632"/>
          </a:xfrm>
        </p:spPr>
        <p:txBody>
          <a:bodyPr>
            <a:normAutofit/>
          </a:bodyPr>
          <a:lstStyle/>
          <a:p>
            <a:pPr marL="0" indent="0">
              <a:buNone/>
            </a:pP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This </a:t>
            </a:r>
            <a:r>
              <a:rPr lang="en-SG" sz="1200" dirty="0">
                <a:latin typeface="Arial" pitchFamily="34" charset="0"/>
                <a:cs typeface="Arial" pitchFamily="34" charset="0"/>
              </a:rPr>
              <a:t>is a list of </a:t>
            </a:r>
            <a:r>
              <a:rPr lang="en-SG" sz="1200" dirty="0" smtClean="0">
                <a:latin typeface="Arial" pitchFamily="34" charset="0"/>
                <a:cs typeface="Arial" pitchFamily="34" charset="0"/>
              </a:rPr>
              <a:t>major official residences of the British Royal Family, </a:t>
            </a:r>
            <a:r>
              <a:rPr lang="en-SG" sz="1200" dirty="0">
                <a:latin typeface="Arial" pitchFamily="34" charset="0"/>
                <a:cs typeface="Arial" pitchFamily="34" charset="0"/>
              </a:rPr>
              <a:t>noting </a:t>
            </a:r>
            <a:r>
              <a:rPr lang="en-SG" sz="1200" dirty="0" smtClean="0">
                <a:latin typeface="Arial" pitchFamily="34" charset="0"/>
                <a:cs typeface="Arial" pitchFamily="34" charset="0"/>
              </a:rPr>
              <a:t>when they’re in use:</a:t>
            </a:r>
          </a:p>
          <a:p>
            <a:pPr marL="0" indent="0">
              <a:buNone/>
            </a:pPr>
            <a:r>
              <a:rPr lang="en-SG" sz="1200" b="1" dirty="0" smtClean="0">
                <a:latin typeface="Arial" pitchFamily="34" charset="0"/>
                <a:cs typeface="Arial" pitchFamily="34" charset="0"/>
              </a:rPr>
              <a:t>Buckingham </a:t>
            </a:r>
            <a:r>
              <a:rPr lang="en-SG" sz="1200" b="1" dirty="0">
                <a:latin typeface="Arial" pitchFamily="34" charset="0"/>
                <a:cs typeface="Arial" pitchFamily="34" charset="0"/>
              </a:rPr>
              <a:t>Palace –</a:t>
            </a:r>
            <a:r>
              <a:rPr lang="en-SG" sz="1200" dirty="0">
                <a:latin typeface="Arial" pitchFamily="34" charset="0"/>
                <a:cs typeface="Arial" pitchFamily="34" charset="0"/>
              </a:rPr>
              <a:t> This is Her Majesty’s working residence, she </a:t>
            </a:r>
            <a:r>
              <a:rPr lang="en-SG" sz="1200" dirty="0" smtClean="0">
                <a:latin typeface="Arial" pitchFamily="34" charset="0"/>
                <a:cs typeface="Arial" pitchFamily="34" charset="0"/>
              </a:rPr>
              <a:t>stays</a:t>
            </a:r>
          </a:p>
          <a:p>
            <a:pPr marL="0" indent="0">
              <a:buNone/>
            </a:pPr>
            <a:r>
              <a:rPr lang="en-SG" sz="1200" dirty="0" smtClean="0">
                <a:latin typeface="Arial" pitchFamily="34" charset="0"/>
                <a:cs typeface="Arial" pitchFamily="34" charset="0"/>
              </a:rPr>
              <a:t>here </a:t>
            </a:r>
            <a:r>
              <a:rPr lang="en-SG" sz="1200" dirty="0">
                <a:latin typeface="Arial" pitchFamily="34" charset="0"/>
                <a:cs typeface="Arial" pitchFamily="34" charset="0"/>
              </a:rPr>
              <a:t>during the week when in London</a:t>
            </a:r>
            <a:r>
              <a:rPr lang="en-SG" sz="1200" dirty="0" smtClean="0">
                <a:latin typeface="Arial" pitchFamily="34" charset="0"/>
                <a:cs typeface="Arial" pitchFamily="34" charset="0"/>
              </a:rPr>
              <a:t>. </a:t>
            </a:r>
          </a:p>
          <a:p>
            <a:pPr marL="0" indent="0">
              <a:buNone/>
            </a:pPr>
            <a:r>
              <a:rPr lang="en-US" sz="1200" dirty="0">
                <a:latin typeface="Arial" pitchFamily="34" charset="0"/>
                <a:cs typeface="Arial" pitchFamily="34" charset="0"/>
              </a:rPr>
              <a:t>	</a:t>
            </a:r>
            <a:r>
              <a:rPr lang="en-US" sz="1200" dirty="0" smtClean="0">
                <a:latin typeface="Arial" pitchFamily="34" charset="0"/>
                <a:cs typeface="Arial" pitchFamily="34" charset="0"/>
              </a:rPr>
              <a:t>		</a:t>
            </a:r>
            <a:endParaRPr lang="ru-RU" sz="1200" dirty="0" smtClean="0">
              <a:latin typeface="Arial" pitchFamily="34" charset="0"/>
              <a:cs typeface="Arial" pitchFamily="34" charset="0"/>
            </a:endParaRPr>
          </a:p>
          <a:p>
            <a:pPr marL="0" indent="0">
              <a:buNone/>
            </a:pPr>
            <a:r>
              <a:rPr lang="ru-RU" sz="1200" b="1" dirty="0" smtClean="0">
                <a:latin typeface="Arial" pitchFamily="34" charset="0"/>
                <a:cs typeface="Arial" pitchFamily="34" charset="0"/>
              </a:rPr>
              <a:t>                                                                </a:t>
            </a:r>
            <a:r>
              <a:rPr lang="en-SG" sz="1200" b="1" dirty="0" smtClean="0">
                <a:latin typeface="Arial" pitchFamily="34" charset="0"/>
                <a:cs typeface="Arial" pitchFamily="34" charset="0"/>
              </a:rPr>
              <a:t>Windsor Castle –</a:t>
            </a:r>
            <a:r>
              <a:rPr lang="en-SG" sz="1200" dirty="0" smtClean="0">
                <a:latin typeface="Arial" pitchFamily="34" charset="0"/>
                <a:cs typeface="Arial" pitchFamily="34" charset="0"/>
              </a:rPr>
              <a:t> This is Her Majesty </a:t>
            </a:r>
          </a:p>
          <a:p>
            <a:pPr marL="0" indent="0">
              <a:buNone/>
            </a:pPr>
            <a:r>
              <a:rPr lang="en-SG" sz="1200" dirty="0">
                <a:latin typeface="Arial" pitchFamily="34" charset="0"/>
                <a:cs typeface="Arial" pitchFamily="34" charset="0"/>
              </a:rPr>
              <a:t>	</a:t>
            </a:r>
            <a:r>
              <a:rPr lang="en-SG" sz="1200" dirty="0" smtClean="0">
                <a:latin typeface="Arial" pitchFamily="34" charset="0"/>
                <a:cs typeface="Arial" pitchFamily="34" charset="0"/>
              </a:rPr>
              <a:t>		and His Royal Highness’s weekend</a:t>
            </a:r>
          </a:p>
          <a:p>
            <a:pPr marL="0" indent="0">
              <a:buNone/>
            </a:pPr>
            <a:r>
              <a:rPr lang="en-SG" sz="1200" dirty="0">
                <a:latin typeface="Arial" pitchFamily="34" charset="0"/>
                <a:cs typeface="Arial" pitchFamily="34" charset="0"/>
              </a:rPr>
              <a:t>	</a:t>
            </a:r>
            <a:r>
              <a:rPr lang="en-SG" sz="1200" dirty="0" smtClean="0">
                <a:latin typeface="Arial" pitchFamily="34" charset="0"/>
                <a:cs typeface="Arial" pitchFamily="34" charset="0"/>
              </a:rPr>
              <a:t>		residence, they stay here every weekend when in London and 			</a:t>
            </a:r>
            <a:r>
              <a:rPr lang="ru-RU" sz="1200" dirty="0" smtClean="0">
                <a:latin typeface="Arial" pitchFamily="34" charset="0"/>
                <a:cs typeface="Arial" pitchFamily="34" charset="0"/>
              </a:rPr>
              <a:t>                     </a:t>
            </a:r>
            <a:r>
              <a:rPr lang="en-SG" sz="1200" dirty="0" smtClean="0">
                <a:latin typeface="Arial" pitchFamily="34" charset="0"/>
                <a:cs typeface="Arial" pitchFamily="34" charset="0"/>
              </a:rPr>
              <a:t>during Easter		</a:t>
            </a:r>
          </a:p>
          <a:p>
            <a:pPr marL="0" indent="0">
              <a:buNone/>
            </a:pPr>
            <a:endParaRPr lang="en-US" sz="1200" dirty="0">
              <a:latin typeface="Arial" pitchFamily="34" charset="0"/>
              <a:cs typeface="Arial" pitchFamily="34" charset="0"/>
            </a:endParaRPr>
          </a:p>
          <a:p>
            <a:pPr marL="0" indent="0" fontAlgn="base">
              <a:buNone/>
            </a:pPr>
            <a:endParaRPr lang="ru-RU" sz="1200" b="1" dirty="0" smtClean="0">
              <a:latin typeface="Arial" pitchFamily="34" charset="0"/>
              <a:cs typeface="Arial" pitchFamily="34" charset="0"/>
            </a:endParaRPr>
          </a:p>
          <a:p>
            <a:pPr marL="0" indent="0" fontAlgn="base">
              <a:buNone/>
            </a:pPr>
            <a:endParaRPr lang="ru-RU" sz="1200" b="1" dirty="0" smtClean="0">
              <a:latin typeface="Arial" pitchFamily="34" charset="0"/>
              <a:cs typeface="Arial" pitchFamily="34" charset="0"/>
            </a:endParaRPr>
          </a:p>
          <a:p>
            <a:pPr marL="0" indent="0" fontAlgn="base">
              <a:buNone/>
            </a:pPr>
            <a:r>
              <a:rPr lang="en-SG" sz="1200" b="1" dirty="0" err="1" smtClean="0">
                <a:latin typeface="Arial" pitchFamily="34" charset="0"/>
                <a:cs typeface="Arial" pitchFamily="34" charset="0"/>
              </a:rPr>
              <a:t>Balmoral</a:t>
            </a:r>
            <a:r>
              <a:rPr lang="en-SG" sz="1200" b="1" dirty="0" smtClean="0">
                <a:latin typeface="Arial" pitchFamily="34" charset="0"/>
                <a:cs typeface="Arial" pitchFamily="34" charset="0"/>
              </a:rPr>
              <a:t> </a:t>
            </a:r>
            <a:r>
              <a:rPr lang="en-SG" sz="1200" b="1" dirty="0">
                <a:latin typeface="Arial" pitchFamily="34" charset="0"/>
                <a:cs typeface="Arial" pitchFamily="34" charset="0"/>
              </a:rPr>
              <a:t>Castle –</a:t>
            </a:r>
            <a:r>
              <a:rPr lang="en-SG" sz="1200" dirty="0">
                <a:latin typeface="Arial" pitchFamily="34" charset="0"/>
                <a:cs typeface="Arial" pitchFamily="34" charset="0"/>
              </a:rPr>
              <a:t> This is Her Majesty’s summer residence, she and the Duke of Edinburgh stay here in August and September.</a:t>
            </a:r>
          </a:p>
          <a:p>
            <a:pPr marL="0" indent="0" fontAlgn="base">
              <a:buNone/>
            </a:pPr>
            <a:r>
              <a:rPr lang="en-SG" sz="1200" b="1" dirty="0" err="1">
                <a:latin typeface="Arial" pitchFamily="34" charset="0"/>
                <a:cs typeface="Arial" pitchFamily="34" charset="0"/>
              </a:rPr>
              <a:t>Sandringham</a:t>
            </a:r>
            <a:r>
              <a:rPr lang="en-SG" sz="1200" b="1" dirty="0">
                <a:latin typeface="Arial" pitchFamily="34" charset="0"/>
                <a:cs typeface="Arial" pitchFamily="34" charset="0"/>
              </a:rPr>
              <a:t> House –</a:t>
            </a:r>
            <a:r>
              <a:rPr lang="en-SG" sz="1200" dirty="0">
                <a:latin typeface="Arial" pitchFamily="34" charset="0"/>
                <a:cs typeface="Arial" pitchFamily="34" charset="0"/>
              </a:rPr>
              <a:t> This is The Queen’s Christmas retreat. She stays here every year from Christmas until the end of February</a:t>
            </a:r>
            <a:r>
              <a:rPr lang="en-SG" sz="1200" dirty="0" smtClean="0">
                <a:latin typeface="Arial" pitchFamily="34" charset="0"/>
                <a:cs typeface="Arial" pitchFamily="34" charset="0"/>
              </a:rPr>
              <a:t>.</a:t>
            </a:r>
          </a:p>
          <a:p>
            <a:pPr marL="0" indent="0" fontAlgn="base">
              <a:buNone/>
            </a:pPr>
            <a:r>
              <a:rPr lang="en-SG" sz="1200" b="1" dirty="0">
                <a:latin typeface="Arial" pitchFamily="34" charset="0"/>
                <a:cs typeface="Arial" pitchFamily="34" charset="0"/>
              </a:rPr>
              <a:t>Kensington Palace –</a:t>
            </a:r>
            <a:r>
              <a:rPr lang="en-SG" sz="1200" dirty="0">
                <a:latin typeface="Arial" pitchFamily="34" charset="0"/>
                <a:cs typeface="Arial" pitchFamily="34" charset="0"/>
              </a:rPr>
              <a:t> This is the Duke and Duchess’s official London </a:t>
            </a:r>
            <a:endParaRPr lang="en-SG" sz="1200" dirty="0" smtClean="0">
              <a:latin typeface="Arial" pitchFamily="34" charset="0"/>
              <a:cs typeface="Arial" pitchFamily="34" charset="0"/>
            </a:endParaRPr>
          </a:p>
          <a:p>
            <a:pPr marL="0" indent="0" fontAlgn="base">
              <a:buNone/>
            </a:pPr>
            <a:r>
              <a:rPr lang="en-SG" sz="1200" dirty="0" smtClean="0">
                <a:latin typeface="Arial" pitchFamily="34" charset="0"/>
                <a:cs typeface="Arial" pitchFamily="34" charset="0"/>
              </a:rPr>
              <a:t>residence</a:t>
            </a:r>
            <a:r>
              <a:rPr lang="en-SG" sz="1200" dirty="0">
                <a:latin typeface="Arial" pitchFamily="34" charset="0"/>
                <a:cs typeface="Arial" pitchFamily="34" charset="0"/>
              </a:rPr>
              <a:t>. Currently, apartment 1A is being renovated for their use, </a:t>
            </a:r>
            <a:r>
              <a:rPr lang="en-SG" sz="1200" dirty="0" smtClean="0">
                <a:latin typeface="Arial" pitchFamily="34" charset="0"/>
                <a:cs typeface="Arial" pitchFamily="34" charset="0"/>
              </a:rPr>
              <a:t>which</a:t>
            </a:r>
          </a:p>
          <a:p>
            <a:pPr marL="0" indent="0" fontAlgn="base">
              <a:buNone/>
            </a:pPr>
            <a:r>
              <a:rPr lang="en-SG" sz="1200" dirty="0" smtClean="0">
                <a:latin typeface="Arial" pitchFamily="34" charset="0"/>
                <a:cs typeface="Arial" pitchFamily="34" charset="0"/>
              </a:rPr>
              <a:t>they </a:t>
            </a:r>
            <a:r>
              <a:rPr lang="en-SG" sz="1200" dirty="0">
                <a:latin typeface="Arial" pitchFamily="34" charset="0"/>
                <a:cs typeface="Arial" pitchFamily="34" charset="0"/>
              </a:rPr>
              <a:t>will move into sometime this year</a:t>
            </a:r>
            <a:r>
              <a:rPr lang="en-SG" sz="1200" dirty="0" smtClean="0">
                <a:latin typeface="Arial" pitchFamily="34" charset="0"/>
                <a:cs typeface="Arial" pitchFamily="34" charset="0"/>
              </a:rPr>
              <a:t>. </a:t>
            </a:r>
          </a:p>
          <a:p>
            <a:pPr marL="0" indent="0" fontAlgn="base">
              <a:buNone/>
            </a:pPr>
            <a:r>
              <a:rPr lang="en-SG" sz="1200" b="1" dirty="0" smtClean="0">
                <a:latin typeface="Arial" pitchFamily="34" charset="0"/>
                <a:cs typeface="Arial" pitchFamily="34" charset="0"/>
              </a:rPr>
              <a:t>Palace </a:t>
            </a:r>
            <a:r>
              <a:rPr lang="en-SG" sz="1200" b="1" dirty="0">
                <a:latin typeface="Arial" pitchFamily="34" charset="0"/>
                <a:cs typeface="Arial" pitchFamily="34" charset="0"/>
              </a:rPr>
              <a:t>Of </a:t>
            </a:r>
            <a:r>
              <a:rPr lang="en-SG" sz="1200" b="1" dirty="0" err="1">
                <a:latin typeface="Arial" pitchFamily="34" charset="0"/>
                <a:cs typeface="Arial" pitchFamily="34" charset="0"/>
              </a:rPr>
              <a:t>Holyroodhouse</a:t>
            </a:r>
            <a:r>
              <a:rPr lang="en-SG" sz="1200" b="1" dirty="0">
                <a:latin typeface="Arial" pitchFamily="34" charset="0"/>
                <a:cs typeface="Arial" pitchFamily="34" charset="0"/>
              </a:rPr>
              <a:t> –</a:t>
            </a:r>
            <a:r>
              <a:rPr lang="en-SG" sz="1200" dirty="0">
                <a:latin typeface="Arial" pitchFamily="34" charset="0"/>
                <a:cs typeface="Arial" pitchFamily="34" charset="0"/>
              </a:rPr>
              <a:t> This is The Queen’s official residence in </a:t>
            </a:r>
            <a:endParaRPr lang="en-SG" sz="1200" dirty="0" smtClean="0">
              <a:latin typeface="Arial" pitchFamily="34" charset="0"/>
              <a:cs typeface="Arial" pitchFamily="34" charset="0"/>
            </a:endParaRPr>
          </a:p>
          <a:p>
            <a:pPr marL="0" indent="0" fontAlgn="base">
              <a:buNone/>
            </a:pPr>
            <a:r>
              <a:rPr lang="en-SG" sz="1200" dirty="0" smtClean="0">
                <a:latin typeface="Arial" pitchFamily="34" charset="0"/>
                <a:cs typeface="Arial" pitchFamily="34" charset="0"/>
              </a:rPr>
              <a:t>Scotland</a:t>
            </a:r>
            <a:r>
              <a:rPr lang="en-SG" sz="1200" dirty="0">
                <a:latin typeface="Arial" pitchFamily="34" charset="0"/>
                <a:cs typeface="Arial" pitchFamily="34" charset="0"/>
              </a:rPr>
              <a:t>, yet she only stays here for one week in the year (</a:t>
            </a:r>
            <a:r>
              <a:rPr lang="en-SG" sz="1200" dirty="0" err="1">
                <a:latin typeface="Arial" pitchFamily="34" charset="0"/>
                <a:cs typeface="Arial" pitchFamily="34" charset="0"/>
              </a:rPr>
              <a:t>Holyrood</a:t>
            </a:r>
            <a:r>
              <a:rPr lang="en-SG" sz="1200" dirty="0">
                <a:latin typeface="Arial" pitchFamily="34" charset="0"/>
                <a:cs typeface="Arial" pitchFamily="34" charset="0"/>
              </a:rPr>
              <a:t> Week</a:t>
            </a:r>
            <a:r>
              <a:rPr lang="en-SG" sz="1200" dirty="0" smtClean="0">
                <a:latin typeface="Arial" pitchFamily="34" charset="0"/>
                <a:cs typeface="Arial" pitchFamily="34" charset="0"/>
              </a:rPr>
              <a:t>).</a:t>
            </a:r>
          </a:p>
          <a:p>
            <a:pPr marL="0" indent="0" fontAlgn="base">
              <a:buNone/>
            </a:pPr>
            <a:r>
              <a:rPr lang="en-SG" sz="1200" b="1" dirty="0" err="1" smtClean="0">
                <a:latin typeface="Arial" pitchFamily="34" charset="0"/>
                <a:cs typeface="Arial" pitchFamily="34" charset="0"/>
              </a:rPr>
              <a:t>Birkhall</a:t>
            </a:r>
            <a:r>
              <a:rPr lang="en-SG" sz="1200" b="1" dirty="0">
                <a:latin typeface="Arial" pitchFamily="34" charset="0"/>
                <a:cs typeface="Arial" pitchFamily="34" charset="0"/>
              </a:rPr>
              <a:t> –</a:t>
            </a:r>
            <a:r>
              <a:rPr lang="en-SG" sz="1200" dirty="0">
                <a:latin typeface="Arial" pitchFamily="34" charset="0"/>
                <a:cs typeface="Arial" pitchFamily="34" charset="0"/>
              </a:rPr>
              <a:t> This is the Prince’s summer residence, also on the </a:t>
            </a:r>
            <a:r>
              <a:rPr lang="en-SG" sz="1200" dirty="0" err="1">
                <a:latin typeface="Arial" pitchFamily="34" charset="0"/>
                <a:cs typeface="Arial" pitchFamily="34" charset="0"/>
              </a:rPr>
              <a:t>Balmoral</a:t>
            </a:r>
            <a:r>
              <a:rPr lang="en-SG" sz="1200" dirty="0">
                <a:latin typeface="Arial" pitchFamily="34" charset="0"/>
                <a:cs typeface="Arial" pitchFamily="34" charset="0"/>
              </a:rPr>
              <a:t> Estate, it used to belong to the Queen Mother</a:t>
            </a:r>
            <a:r>
              <a:rPr lang="en-SG" sz="1200" dirty="0" smtClean="0">
                <a:latin typeface="Arial" pitchFamily="34" charset="0"/>
                <a:cs typeface="Arial" pitchFamily="34" charset="0"/>
              </a:rPr>
              <a:t>.</a:t>
            </a:r>
          </a:p>
          <a:p>
            <a:pPr marL="0" indent="0" fontAlgn="base">
              <a:buNone/>
            </a:pPr>
            <a:r>
              <a:rPr lang="en-SG" sz="1200" b="1" dirty="0" smtClean="0">
                <a:latin typeface="Arial" pitchFamily="34" charset="0"/>
                <a:cs typeface="Arial" pitchFamily="34" charset="0"/>
              </a:rPr>
              <a:t>Clarence </a:t>
            </a:r>
            <a:r>
              <a:rPr lang="en-SG" sz="1200" b="1" dirty="0">
                <a:latin typeface="Arial" pitchFamily="34" charset="0"/>
                <a:cs typeface="Arial" pitchFamily="34" charset="0"/>
              </a:rPr>
              <a:t>House –</a:t>
            </a:r>
            <a:r>
              <a:rPr lang="en-SG" sz="1200" dirty="0">
                <a:latin typeface="Arial" pitchFamily="34" charset="0"/>
                <a:cs typeface="Arial" pitchFamily="34" charset="0"/>
              </a:rPr>
              <a:t> This is the official London residence of the Prince Of Wales and his wife, until recently, it was also where Prince William, Catherine and Prince Harry lived</a:t>
            </a:r>
            <a:r>
              <a:rPr lang="en-SG" sz="1200" dirty="0" smtClean="0">
                <a:latin typeface="Arial" pitchFamily="34" charset="0"/>
                <a:cs typeface="Arial" pitchFamily="34" charset="0"/>
              </a:rPr>
              <a:t>.</a:t>
            </a:r>
            <a:endParaRPr lang="ru-RU" sz="1200" b="1" dirty="0" smtClean="0">
              <a:latin typeface="Arial" pitchFamily="34" charset="0"/>
              <a:cs typeface="Arial" pitchFamily="34" charset="0"/>
            </a:endParaRPr>
          </a:p>
          <a:p>
            <a:pPr marL="0" indent="0" fontAlgn="base">
              <a:buNone/>
            </a:pPr>
            <a:r>
              <a:rPr lang="en-SG" sz="1200" b="1" dirty="0" err="1" smtClean="0">
                <a:latin typeface="Arial" pitchFamily="34" charset="0"/>
                <a:cs typeface="Arial" pitchFamily="34" charset="0"/>
              </a:rPr>
              <a:t>Highgrove</a:t>
            </a:r>
            <a:r>
              <a:rPr lang="en-SG" sz="1200" b="1" dirty="0" smtClean="0">
                <a:latin typeface="Arial" pitchFamily="34" charset="0"/>
                <a:cs typeface="Arial" pitchFamily="34" charset="0"/>
              </a:rPr>
              <a:t> </a:t>
            </a:r>
            <a:r>
              <a:rPr lang="en-SG" sz="1200" b="1" dirty="0">
                <a:latin typeface="Arial" pitchFamily="34" charset="0"/>
                <a:cs typeface="Arial" pitchFamily="34" charset="0"/>
              </a:rPr>
              <a:t>House –</a:t>
            </a:r>
            <a:r>
              <a:rPr lang="en-SG" sz="1200" dirty="0">
                <a:latin typeface="Arial" pitchFamily="34" charset="0"/>
                <a:cs typeface="Arial" pitchFamily="34" charset="0"/>
              </a:rPr>
              <a:t> This is the Prince Of Wales’s country residence in Gloucestershire, he acquired this in the 70s-80s and it now forms part of his Duchy of Cornwall estate.</a:t>
            </a:r>
          </a:p>
          <a:p>
            <a:pPr marL="0" indent="0">
              <a:buNone/>
            </a:pPr>
            <a:endParaRPr lang="en-SG" sz="1400" dirty="0">
              <a:latin typeface="Arial" pitchFamily="34" charset="0"/>
              <a:cs typeface="Arial" pitchFamily="34" charset="0"/>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168" y="1268760"/>
            <a:ext cx="2488287" cy="936104"/>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560" y="1772816"/>
            <a:ext cx="2592288" cy="1187699"/>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40152" y="4077072"/>
            <a:ext cx="2482081" cy="936104"/>
          </a:xfrm>
          <a:prstGeom prst="rect">
            <a:avLst/>
          </a:prstGeom>
        </p:spPr>
      </p:pic>
    </p:spTree>
    <p:extLst>
      <p:ext uri="{BB962C8B-B14F-4D97-AF65-F5344CB8AC3E}">
        <p14:creationId xmlns:p14="http://schemas.microsoft.com/office/powerpoint/2010/main" val="1653163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936104"/>
          </a:xfrm>
        </p:spPr>
        <p:txBody>
          <a:bodyPr>
            <a:normAutofit/>
          </a:bodyPr>
          <a:lstStyle/>
          <a:p>
            <a:r>
              <a:rPr lang="en-US" sz="4000" dirty="0" smtClean="0">
                <a:latin typeface="Arial" pitchFamily="34" charset="0"/>
                <a:cs typeface="Arial" pitchFamily="34" charset="0"/>
              </a:rPr>
              <a:t>British Royal Titles</a:t>
            </a:r>
            <a:endParaRPr lang="en-SG" sz="4000" dirty="0">
              <a:latin typeface="Arial" pitchFamily="34" charset="0"/>
              <a:cs typeface="Arial" pitchFamily="34" charset="0"/>
            </a:endParaRPr>
          </a:p>
        </p:txBody>
      </p:sp>
      <p:sp>
        <p:nvSpPr>
          <p:cNvPr id="3" name="Content Placeholder 2"/>
          <p:cNvSpPr>
            <a:spLocks noGrp="1"/>
          </p:cNvSpPr>
          <p:nvPr>
            <p:ph idx="1"/>
          </p:nvPr>
        </p:nvSpPr>
        <p:spPr>
          <a:xfrm>
            <a:off x="467544" y="980728"/>
            <a:ext cx="8229600" cy="5217443"/>
          </a:xfrm>
        </p:spPr>
        <p:txBody>
          <a:bodyPr/>
          <a:lstStyle/>
          <a:p>
            <a:pPr marL="0" indent="0">
              <a:buNone/>
            </a:pPr>
            <a:r>
              <a:rPr lang="en-SG" sz="1200" b="1" dirty="0">
                <a:latin typeface="Arial" pitchFamily="34" charset="0"/>
                <a:cs typeface="Arial" pitchFamily="34" charset="0"/>
              </a:rPr>
              <a:t>King and Queen</a:t>
            </a:r>
          </a:p>
          <a:p>
            <a:pPr marL="0" indent="0">
              <a:buNone/>
            </a:pPr>
            <a:r>
              <a:rPr lang="en-SG" sz="1200" dirty="0">
                <a:latin typeface="Arial" pitchFamily="34" charset="0"/>
                <a:cs typeface="Arial" pitchFamily="34" charset="0"/>
              </a:rPr>
              <a:t>If the monarch is a man, he goes by the title king, but the husband of a female monarch does not get the title of king — instead he's a prince. The title of queen is given in two cases: a queen who rules by her </a:t>
            </a:r>
            <a:r>
              <a:rPr lang="en-SG" sz="1200" dirty="0" err="1">
                <a:latin typeface="Arial" pitchFamily="34" charset="0"/>
                <a:cs typeface="Arial" pitchFamily="34" charset="0"/>
              </a:rPr>
              <a:t>birthright</a:t>
            </a:r>
            <a:r>
              <a:rPr lang="en-SG" sz="1200" dirty="0">
                <a:latin typeface="Arial" pitchFamily="34" charset="0"/>
                <a:cs typeface="Arial" pitchFamily="34" charset="0"/>
              </a:rPr>
              <a:t> is called a "queen regnant" (think Elizabeth II), while a "queen consort" is the wife of reigning king (so Kate Middleton will be a queen consort</a:t>
            </a:r>
            <a:r>
              <a:rPr lang="en-SG" sz="1200" dirty="0" smtClean="0">
                <a:latin typeface="Arial" pitchFamily="34" charset="0"/>
                <a:cs typeface="Arial" pitchFamily="34" charset="0"/>
              </a:rPr>
              <a:t>).</a:t>
            </a:r>
          </a:p>
          <a:p>
            <a:pPr marL="0" indent="0">
              <a:buNone/>
            </a:pPr>
            <a:endParaRPr lang="ru-RU" sz="1200" b="1" dirty="0" smtClean="0">
              <a:latin typeface="Arial" pitchFamily="34" charset="0"/>
              <a:cs typeface="Arial" pitchFamily="34" charset="0"/>
            </a:endParaRPr>
          </a:p>
          <a:p>
            <a:pPr marL="0" indent="0">
              <a:buNone/>
            </a:pPr>
            <a:r>
              <a:rPr lang="en-SG" sz="1200" b="1" dirty="0" smtClean="0">
                <a:latin typeface="Arial" pitchFamily="34" charset="0"/>
                <a:cs typeface="Arial" pitchFamily="34" charset="0"/>
              </a:rPr>
              <a:t>Duke </a:t>
            </a:r>
            <a:r>
              <a:rPr lang="en-SG" sz="1200" b="1" dirty="0">
                <a:latin typeface="Arial" pitchFamily="34" charset="0"/>
                <a:cs typeface="Arial" pitchFamily="34" charset="0"/>
              </a:rPr>
              <a:t>and Duchess</a:t>
            </a:r>
          </a:p>
          <a:p>
            <a:pPr marL="0" indent="0">
              <a:buNone/>
            </a:pPr>
            <a:r>
              <a:rPr lang="en-SG" sz="1200" dirty="0">
                <a:latin typeface="Arial" pitchFamily="34" charset="0"/>
                <a:cs typeface="Arial" pitchFamily="34" charset="0"/>
              </a:rPr>
              <a:t>A duke or duchess is the member of nobility that ranks right bellow the monarch.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Often </a:t>
            </a:r>
            <a:r>
              <a:rPr lang="en-SG" sz="1200" dirty="0">
                <a:latin typeface="Arial" pitchFamily="34" charset="0"/>
                <a:cs typeface="Arial" pitchFamily="34" charset="0"/>
              </a:rPr>
              <a:t>princess and princesses will hold dukedoms, just like Kate and Will. Prince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Charles </a:t>
            </a:r>
            <a:r>
              <a:rPr lang="en-SG" sz="1200" dirty="0">
                <a:latin typeface="Arial" pitchFamily="34" charset="0"/>
                <a:cs typeface="Arial" pitchFamily="34" charset="0"/>
              </a:rPr>
              <a:t>is also the Duke of Cornwall, and while his wife Camilla technically </a:t>
            </a:r>
            <a:r>
              <a:rPr lang="en-SG" sz="1200" dirty="0" smtClean="0">
                <a:latin typeface="Arial" pitchFamily="34" charset="0"/>
                <a:cs typeface="Arial" pitchFamily="34" charset="0"/>
              </a:rPr>
              <a:t>has</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 </a:t>
            </a:r>
            <a:r>
              <a:rPr lang="en-SG" sz="1200" dirty="0">
                <a:latin typeface="Arial" pitchFamily="34" charset="0"/>
                <a:cs typeface="Arial" pitchFamily="34" charset="0"/>
              </a:rPr>
              <a:t>the title Princess of Wales, she goes by her other title, Duchess of Cornwall</a:t>
            </a:r>
            <a:r>
              <a:rPr lang="en-SG" sz="1200" dirty="0" smtClean="0">
                <a:latin typeface="Arial" pitchFamily="34" charset="0"/>
                <a:cs typeface="Arial" pitchFamily="34" charset="0"/>
              </a:rPr>
              <a:t>.</a:t>
            </a:r>
            <a:endParaRPr lang="ru-RU" sz="1200" dirty="0" smtClean="0">
              <a:latin typeface="Arial" pitchFamily="34" charset="0"/>
              <a:cs typeface="Arial" pitchFamily="34" charset="0"/>
            </a:endParaRPr>
          </a:p>
          <a:p>
            <a:pPr marL="0" indent="0">
              <a:buNone/>
            </a:pPr>
            <a:endParaRPr lang="ru-RU" sz="1200" dirty="0" smtClean="0">
              <a:latin typeface="Arial" pitchFamily="34" charset="0"/>
              <a:cs typeface="Arial" pitchFamily="34" charset="0"/>
            </a:endParaRPr>
          </a:p>
          <a:p>
            <a:pPr marL="0" indent="0">
              <a:buNone/>
            </a:pPr>
            <a:r>
              <a:rPr lang="en-SG" sz="1200" b="1" dirty="0" smtClean="0">
                <a:latin typeface="Arial" pitchFamily="34" charset="0"/>
                <a:cs typeface="Arial" pitchFamily="34" charset="0"/>
              </a:rPr>
              <a:t>Prince </a:t>
            </a:r>
            <a:r>
              <a:rPr lang="en-SG" sz="1200" b="1" dirty="0">
                <a:latin typeface="Arial" pitchFamily="34" charset="0"/>
                <a:cs typeface="Arial" pitchFamily="34" charset="0"/>
              </a:rPr>
              <a:t>and Princess</a:t>
            </a:r>
          </a:p>
          <a:p>
            <a:pPr marL="0" indent="0">
              <a:buNone/>
            </a:pPr>
            <a:r>
              <a:rPr lang="en-SG" sz="1200" dirty="0">
                <a:latin typeface="Arial" pitchFamily="34" charset="0"/>
                <a:cs typeface="Arial" pitchFamily="34" charset="0"/>
              </a:rPr>
              <a:t>In the UK, the husband of the reigning queen is called a prince.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So </a:t>
            </a:r>
            <a:r>
              <a:rPr lang="en-SG" sz="1200" dirty="0">
                <a:latin typeface="Arial" pitchFamily="34" charset="0"/>
                <a:cs typeface="Arial" pitchFamily="34" charset="0"/>
              </a:rPr>
              <a:t>Queen Elizabeth II's husband is Prince Philip, Duke of </a:t>
            </a:r>
            <a:r>
              <a:rPr lang="en-SG" sz="1200" dirty="0" smtClean="0">
                <a:latin typeface="Arial" pitchFamily="34" charset="0"/>
                <a:cs typeface="Arial" pitchFamily="34" charset="0"/>
              </a:rPr>
              <a:t>Edinburgh.</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The </a:t>
            </a:r>
            <a:r>
              <a:rPr lang="en-SG" sz="1200" dirty="0">
                <a:latin typeface="Arial" pitchFamily="34" charset="0"/>
                <a:cs typeface="Arial" pitchFamily="34" charset="0"/>
              </a:rPr>
              <a:t>titles prince and princess also go to the children of the monarch,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and </a:t>
            </a:r>
            <a:r>
              <a:rPr lang="en-SG" sz="1200" dirty="0">
                <a:latin typeface="Arial" pitchFamily="34" charset="0"/>
                <a:cs typeface="Arial" pitchFamily="34" charset="0"/>
              </a:rPr>
              <a:t>in 1987 Queen Elizabeth increased her daughter Princess </a:t>
            </a:r>
            <a:r>
              <a:rPr lang="en-SG" sz="1200" dirty="0" smtClean="0">
                <a:latin typeface="Arial" pitchFamily="34" charset="0"/>
                <a:cs typeface="Arial" pitchFamily="34" charset="0"/>
              </a:rPr>
              <a:t>Anne's</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title to Princess Royal.</a:t>
            </a:r>
            <a:r>
              <a:rPr lang="en-SG" sz="1200" dirty="0">
                <a:latin typeface="Arial" pitchFamily="34" charset="0"/>
                <a:cs typeface="Arial" pitchFamily="34" charset="0"/>
              </a:rPr>
              <a:t> </a:t>
            </a:r>
            <a:endParaRPr lang="en-SG" sz="1200" dirty="0" smtClean="0">
              <a:latin typeface="Arial" pitchFamily="34" charset="0"/>
              <a:cs typeface="Arial" pitchFamily="34" charset="0"/>
            </a:endParaRPr>
          </a:p>
          <a:p>
            <a:pPr marL="0" indent="0">
              <a:buNone/>
            </a:pPr>
            <a:r>
              <a:rPr lang="en-SG" sz="1200" dirty="0">
                <a:latin typeface="Arial" pitchFamily="34" charset="0"/>
                <a:cs typeface="Arial" pitchFamily="34" charset="0"/>
              </a:rPr>
              <a:t>The grandchildren born to sons of the monarch (for example, Prince William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or </a:t>
            </a:r>
            <a:r>
              <a:rPr lang="en-SG" sz="1200" dirty="0">
                <a:latin typeface="Arial" pitchFamily="34" charset="0"/>
                <a:cs typeface="Arial" pitchFamily="34" charset="0"/>
              </a:rPr>
              <a:t>Princess Beatrice) also get the title prince or princess, but grandchildren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born </a:t>
            </a:r>
            <a:r>
              <a:rPr lang="en-SG" sz="1200" dirty="0">
                <a:latin typeface="Arial" pitchFamily="34" charset="0"/>
                <a:cs typeface="Arial" pitchFamily="34" charset="0"/>
              </a:rPr>
              <a:t>to a daughter (for example, Zara Phillips) do not automatically</a:t>
            </a:r>
            <a:r>
              <a:rPr lang="en-SG" sz="1200" dirty="0" smtClean="0">
                <a:latin typeface="Arial" pitchFamily="34" charset="0"/>
                <a:cs typeface="Arial" pitchFamily="34" charset="0"/>
              </a:rPr>
              <a:t>. </a:t>
            </a:r>
            <a:r>
              <a:rPr lang="en-SG" sz="1200" dirty="0">
                <a:latin typeface="Arial" pitchFamily="34" charset="0"/>
                <a:cs typeface="Arial" pitchFamily="34" charset="0"/>
              </a:rPr>
              <a:t>So just </a:t>
            </a:r>
            <a:endParaRPr lang="ru-RU" sz="1200" dirty="0" smtClean="0">
              <a:latin typeface="Arial" pitchFamily="34" charset="0"/>
              <a:cs typeface="Arial" pitchFamily="34" charset="0"/>
            </a:endParaRPr>
          </a:p>
          <a:p>
            <a:pPr marL="0" indent="0">
              <a:buNone/>
            </a:pPr>
            <a:r>
              <a:rPr lang="en-SG" sz="1200" dirty="0" smtClean="0">
                <a:latin typeface="Arial" pitchFamily="34" charset="0"/>
                <a:cs typeface="Arial" pitchFamily="34" charset="0"/>
              </a:rPr>
              <a:t>because </a:t>
            </a:r>
            <a:r>
              <a:rPr lang="en-SG" sz="1200" dirty="0">
                <a:latin typeface="Arial" pitchFamily="34" charset="0"/>
                <a:cs typeface="Arial" pitchFamily="34" charset="0"/>
              </a:rPr>
              <a:t>you have a king or queen as a grandparent doesn't mean you're a prince or princess</a:t>
            </a:r>
            <a:r>
              <a:rPr lang="en-SG" sz="1200" dirty="0" smtClean="0">
                <a:latin typeface="Arial" pitchFamily="34" charset="0"/>
                <a:cs typeface="Arial" pitchFamily="34" charset="0"/>
              </a:rPr>
              <a:t>! </a:t>
            </a:r>
            <a:r>
              <a:rPr lang="en-SG" sz="1200" dirty="0">
                <a:latin typeface="Arial" pitchFamily="34" charset="0"/>
                <a:cs typeface="Arial" pitchFamily="34" charset="0"/>
              </a:rPr>
              <a:t>As with Kate, the wife of a prince will get the title princess up on marriage, however, the husband of a princess will not be called a prince. </a:t>
            </a:r>
          </a:p>
          <a:p>
            <a:pPr marL="0" indent="0">
              <a:buNone/>
            </a:pPr>
            <a:endParaRPr lang="en-SG" sz="1400" dirty="0">
              <a:latin typeface="Arial" pitchFamily="34" charset="0"/>
              <a:cs typeface="Arial" pitchFamily="34" charset="0"/>
            </a:endParaRPr>
          </a:p>
          <a:p>
            <a:pPr marL="0" indent="0">
              <a:buNone/>
            </a:pPr>
            <a:endParaRPr lang="en-SG" dirty="0"/>
          </a:p>
        </p:txBody>
      </p:sp>
      <p:pic>
        <p:nvPicPr>
          <p:cNvPr id="1027" name="Picture 3" descr="C:\Users\Администратор\Desktop\англ\pr.jpg"/>
          <p:cNvPicPr>
            <a:picLocks noChangeAspect="1" noChangeArrowheads="1"/>
          </p:cNvPicPr>
          <p:nvPr/>
        </p:nvPicPr>
        <p:blipFill>
          <a:blip r:embed="rId2" cstate="print"/>
          <a:srcRect/>
          <a:stretch>
            <a:fillRect/>
          </a:stretch>
        </p:blipFill>
        <p:spPr bwMode="auto">
          <a:xfrm>
            <a:off x="6084168" y="2348880"/>
            <a:ext cx="2295649" cy="3030257"/>
          </a:xfrm>
          <a:prstGeom prst="rect">
            <a:avLst/>
          </a:prstGeom>
          <a:noFill/>
        </p:spPr>
      </p:pic>
    </p:spTree>
    <p:extLst>
      <p:ext uri="{BB962C8B-B14F-4D97-AF65-F5344CB8AC3E}">
        <p14:creationId xmlns:p14="http://schemas.microsoft.com/office/powerpoint/2010/main" val="42405551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720080"/>
          </a:xfrm>
        </p:spPr>
        <p:txBody>
          <a:bodyPr>
            <a:normAutofit/>
          </a:bodyPr>
          <a:lstStyle/>
          <a:p>
            <a:r>
              <a:rPr lang="en-US" sz="4000" dirty="0" smtClean="0"/>
              <a:t>British Royal Traditions</a:t>
            </a:r>
            <a:endParaRPr lang="en-SG" sz="4000" dirty="0"/>
          </a:p>
        </p:txBody>
      </p:sp>
      <p:sp>
        <p:nvSpPr>
          <p:cNvPr id="3" name="Content Placeholder 2"/>
          <p:cNvSpPr>
            <a:spLocks noGrp="1"/>
          </p:cNvSpPr>
          <p:nvPr>
            <p:ph idx="1"/>
          </p:nvPr>
        </p:nvSpPr>
        <p:spPr>
          <a:xfrm>
            <a:off x="457200" y="836712"/>
            <a:ext cx="8229600" cy="5289451"/>
          </a:xfrm>
        </p:spPr>
        <p:txBody>
          <a:bodyPr>
            <a:normAutofit/>
          </a:bodyPr>
          <a:lstStyle/>
          <a:p>
            <a:pPr marL="0" indent="0">
              <a:buNone/>
            </a:pPr>
            <a:r>
              <a:rPr lang="en-US" sz="1200" b="1" dirty="0" smtClean="0">
                <a:latin typeface="Arial" panose="020B0604020202020204" pitchFamily="34" charset="0"/>
                <a:cs typeface="Arial" panose="020B0604020202020204" pitchFamily="34" charset="0"/>
              </a:rPr>
              <a:t>                                                             </a:t>
            </a:r>
          </a:p>
          <a:p>
            <a:pPr marL="0" indent="0">
              <a:buNone/>
            </a:pPr>
            <a:r>
              <a:rPr lang="en-US" sz="1200" b="1" dirty="0" smtClean="0">
                <a:latin typeface="Arial" panose="020B0604020202020204" pitchFamily="34" charset="0"/>
                <a:cs typeface="Arial" panose="020B0604020202020204" pitchFamily="34" charset="0"/>
              </a:rPr>
              <a:t>                                                               The trooping of the color </a:t>
            </a:r>
            <a:r>
              <a:rPr lang="en-US" sz="1200" dirty="0" smtClean="0">
                <a:latin typeface="Arial" panose="020B0604020202020204" pitchFamily="34" charset="0"/>
                <a:cs typeface="Arial" panose="020B0604020202020204" pitchFamily="34" charset="0"/>
              </a:rPr>
              <a:t>– the Queen is the only person in Britain with </a:t>
            </a:r>
          </a:p>
          <a:p>
            <a:pPr marL="0" indent="0">
              <a:buNone/>
            </a:pPr>
            <a:r>
              <a:rPr lang="en-US" sz="1200" dirty="0" smtClean="0">
                <a:latin typeface="Arial" panose="020B0604020202020204" pitchFamily="34" charset="0"/>
                <a:cs typeface="Arial" panose="020B0604020202020204" pitchFamily="34" charset="0"/>
              </a:rPr>
              <a:t>                                                               two birthdays. Her real birthday is on April 21, but she has an “official birthday”</a:t>
            </a:r>
          </a:p>
          <a:p>
            <a:pPr marL="0" indent="0">
              <a:buNone/>
            </a:pPr>
            <a:r>
              <a:rPr lang="en-US" sz="1200" dirty="0" smtClean="0">
                <a:latin typeface="Arial" panose="020B0604020202020204" pitchFamily="34" charset="0"/>
                <a:cs typeface="Arial" panose="020B0604020202020204" pitchFamily="34" charset="0"/>
              </a:rPr>
              <a:t>                                                               too. And on the Queen’s official birthday, there’s a traditional ceremony called</a:t>
            </a:r>
          </a:p>
          <a:p>
            <a:pPr marL="0" indent="0">
              <a:buNone/>
            </a:pPr>
            <a:r>
              <a:rPr lang="en-US" sz="1200" dirty="0" smtClean="0">
                <a:latin typeface="Arial" panose="020B0604020202020204" pitchFamily="34" charset="0"/>
                <a:cs typeface="Arial" panose="020B0604020202020204" pitchFamily="34" charset="0"/>
              </a:rPr>
              <a:t>                                                              The Trooping of the Color. It’s a big parade with brass bands </a:t>
            </a:r>
            <a:r>
              <a:rPr lang="ru-RU"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and hundreds of </a:t>
            </a:r>
          </a:p>
          <a:p>
            <a:pPr marL="0" indent="0">
              <a:buNone/>
            </a:pPr>
            <a:r>
              <a:rPr lang="en-US" sz="1200" dirty="0" smtClean="0">
                <a:latin typeface="Arial" panose="020B0604020202020204" pitchFamily="34" charset="0"/>
                <a:cs typeface="Arial" panose="020B0604020202020204" pitchFamily="34" charset="0"/>
              </a:rPr>
              <a:t>                                                              soldiers at Horse Guards’ Parade in London. At the front of the parade is the </a:t>
            </a:r>
          </a:p>
          <a:p>
            <a:pPr marL="0" indent="0">
              <a:buNone/>
            </a:pPr>
            <a:r>
              <a:rPr lang="en-US" sz="1200" dirty="0" smtClean="0">
                <a:latin typeface="Arial" panose="020B0604020202020204" pitchFamily="34" charset="0"/>
                <a:cs typeface="Arial" panose="020B0604020202020204" pitchFamily="34" charset="0"/>
              </a:rPr>
              <a:t>                                                              regiment’s flag or “color”. The Guards are trooping the color. </a:t>
            </a:r>
          </a:p>
          <a:p>
            <a:pPr marL="0" indent="0">
              <a:buNone/>
            </a:pPr>
            <a:r>
              <a:rPr lang="en-US" sz="1200" b="1" dirty="0" smtClean="0">
                <a:latin typeface="Arial" panose="020B0604020202020204" pitchFamily="34" charset="0"/>
                <a:cs typeface="Arial" panose="020B0604020202020204" pitchFamily="34" charset="0"/>
              </a:rPr>
              <a:t>The changing of the Guard </a:t>
            </a:r>
            <a:r>
              <a:rPr lang="en-US" sz="1200" dirty="0" smtClean="0">
                <a:latin typeface="Arial" panose="020B0604020202020204" pitchFamily="34" charset="0"/>
                <a:cs typeface="Arial" panose="020B0604020202020204" pitchFamily="34" charset="0"/>
              </a:rPr>
              <a:t>-  this happens every day at Buckingham Palace. Soldiers stand in front of the palace. Each morning these soldiers change. One group leaves and another arrives. </a:t>
            </a:r>
          </a:p>
          <a:p>
            <a:pPr marL="0" indent="0">
              <a:buNone/>
            </a:pPr>
            <a:r>
              <a:rPr lang="en-US" sz="1200" b="1" dirty="0" err="1" smtClean="0">
                <a:latin typeface="Arial" panose="020B0604020202020204" pitchFamily="34" charset="0"/>
                <a:cs typeface="Arial" panose="020B0604020202020204" pitchFamily="34" charset="0"/>
              </a:rPr>
              <a:t>Moundy</a:t>
            </a:r>
            <a:r>
              <a:rPr lang="en-US" sz="1200" b="1" dirty="0" smtClean="0">
                <a:latin typeface="Arial" panose="020B0604020202020204" pitchFamily="34" charset="0"/>
                <a:cs typeface="Arial" panose="020B0604020202020204" pitchFamily="34" charset="0"/>
              </a:rPr>
              <a:t> money </a:t>
            </a:r>
            <a:r>
              <a:rPr lang="en-US" sz="1200" dirty="0" smtClean="0">
                <a:latin typeface="Arial" panose="020B0604020202020204" pitchFamily="34" charset="0"/>
                <a:cs typeface="Arial" panose="020B0604020202020204" pitchFamily="34" charset="0"/>
              </a:rPr>
              <a:t>– </a:t>
            </a:r>
            <a:r>
              <a:rPr lang="en-US" sz="1200" dirty="0" err="1" smtClean="0">
                <a:latin typeface="Arial" panose="020B0604020202020204" pitchFamily="34" charset="0"/>
                <a:cs typeface="Arial" panose="020B0604020202020204" pitchFamily="34" charset="0"/>
              </a:rPr>
              <a:t>Moundy</a:t>
            </a:r>
            <a:r>
              <a:rPr lang="en-US" sz="1200" dirty="0" smtClean="0">
                <a:latin typeface="Arial" panose="020B0604020202020204" pitchFamily="34" charset="0"/>
                <a:cs typeface="Arial" panose="020B0604020202020204" pitchFamily="34" charset="0"/>
              </a:rPr>
              <a:t> Thursday is the day before Good Friday, at Easter. On that day the Queen gives </a:t>
            </a:r>
            <a:r>
              <a:rPr lang="en-US" sz="1200" dirty="0" err="1" smtClean="0">
                <a:latin typeface="Arial" panose="020B0604020202020204" pitchFamily="34" charset="0"/>
                <a:cs typeface="Arial" panose="020B0604020202020204" pitchFamily="34" charset="0"/>
              </a:rPr>
              <a:t>Moundy</a:t>
            </a:r>
            <a:r>
              <a:rPr lang="en-US" sz="1200" dirty="0" smtClean="0">
                <a:latin typeface="Arial" panose="020B0604020202020204" pitchFamily="34" charset="0"/>
                <a:cs typeface="Arial" panose="020B0604020202020204" pitchFamily="34" charset="0"/>
              </a:rPr>
              <a:t> money to a group of old people. This tradition is over 1000 years old. </a:t>
            </a:r>
          </a:p>
          <a:p>
            <a:pPr marL="0" indent="0">
              <a:buNone/>
            </a:pPr>
            <a:r>
              <a:rPr lang="en-US" sz="1200" b="1" dirty="0" smtClean="0">
                <a:latin typeface="Arial" panose="020B0604020202020204" pitchFamily="34" charset="0"/>
                <a:cs typeface="Arial" panose="020B0604020202020204" pitchFamily="34" charset="0"/>
              </a:rPr>
              <a:t>Swan Upping </a:t>
            </a:r>
            <a:r>
              <a:rPr lang="en-US" sz="1200" dirty="0" smtClean="0">
                <a:latin typeface="Arial" panose="020B0604020202020204" pitchFamily="34" charset="0"/>
                <a:cs typeface="Arial" panose="020B0604020202020204" pitchFamily="34" charset="0"/>
              </a:rPr>
              <a:t>– here’s a very different royal tradition. On the </a:t>
            </a:r>
            <a:r>
              <a:rPr lang="en-US" sz="1200" dirty="0">
                <a:latin typeface="Arial" panose="020B0604020202020204" pitchFamily="34" charset="0"/>
                <a:cs typeface="Arial" panose="020B0604020202020204" pitchFamily="34" charset="0"/>
              </a:rPr>
              <a:t>R</a:t>
            </a:r>
            <a:r>
              <a:rPr lang="en-US" sz="1200" dirty="0" smtClean="0">
                <a:latin typeface="Arial" panose="020B0604020202020204" pitchFamily="34" charset="0"/>
                <a:cs typeface="Arial" panose="020B0604020202020204" pitchFamily="34" charset="0"/>
              </a:rPr>
              <a:t>iver Thames there are hundreds of swans. A lot of these beautiful white birds belong, traditionally, to the king or queen. In July the young swans on the Thames are about two months old. Then the Queen’s swan keeper goes, in a boat, from London Bridge to Henley. He looks at all the young swans and marks the royal ones. </a:t>
            </a:r>
          </a:p>
          <a:p>
            <a:pPr marL="0" indent="0">
              <a:buNone/>
            </a:pPr>
            <a:r>
              <a:rPr lang="en-US" sz="1200" b="1" dirty="0" smtClean="0">
                <a:latin typeface="Arial" panose="020B0604020202020204" pitchFamily="34" charset="0"/>
                <a:cs typeface="Arial" panose="020B0604020202020204" pitchFamily="34" charset="0"/>
              </a:rPr>
              <a:t>The Queen’s Telegram </a:t>
            </a:r>
            <a:r>
              <a:rPr lang="en-US" sz="1200" dirty="0" smtClean="0">
                <a:latin typeface="Arial" panose="020B0604020202020204" pitchFamily="34" charset="0"/>
                <a:cs typeface="Arial" panose="020B0604020202020204" pitchFamily="34" charset="0"/>
              </a:rPr>
              <a:t>– this custom is not very old, but it’s for very old people.</a:t>
            </a:r>
            <a:endParaRPr lang="ru-RU" sz="1200" dirty="0" smtClean="0">
              <a:latin typeface="Arial" panose="020B0604020202020204" pitchFamily="34" charset="0"/>
              <a:cs typeface="Arial" panose="020B0604020202020204" pitchFamily="34" charset="0"/>
            </a:endParaRPr>
          </a:p>
          <a:p>
            <a:pPr marL="0" indent="0">
              <a:buNone/>
            </a:pPr>
            <a:r>
              <a:rPr lang="en-US" sz="1200" dirty="0" smtClean="0">
                <a:latin typeface="Arial" panose="020B0604020202020204" pitchFamily="34" charset="0"/>
                <a:cs typeface="Arial" panose="020B0604020202020204" pitchFamily="34" charset="0"/>
              </a:rPr>
              <a:t>On his or her one hundredth birthday, a British person gets a telegram from the Queen. </a:t>
            </a:r>
          </a:p>
          <a:p>
            <a:pPr marL="0" indent="0">
              <a:buNone/>
            </a:pPr>
            <a:r>
              <a:rPr lang="en-US" sz="1200" b="1" dirty="0" smtClean="0">
                <a:latin typeface="Arial" panose="020B0604020202020204" pitchFamily="34" charset="0"/>
                <a:cs typeface="Arial" panose="020B0604020202020204" pitchFamily="34" charset="0"/>
              </a:rPr>
              <a:t>The state opening of parliament </a:t>
            </a:r>
            <a:r>
              <a:rPr lang="en-US" sz="1200" dirty="0" smtClean="0">
                <a:latin typeface="Arial" panose="020B0604020202020204" pitchFamily="34" charset="0"/>
                <a:cs typeface="Arial" panose="020B0604020202020204" pitchFamily="34" charset="0"/>
              </a:rPr>
              <a:t>– Parliament, not the Royal family, controls the </a:t>
            </a:r>
            <a:endParaRPr lang="ru-RU" sz="1200" dirty="0" smtClean="0">
              <a:latin typeface="Arial" panose="020B0604020202020204" pitchFamily="34" charset="0"/>
              <a:cs typeface="Arial" panose="020B0604020202020204" pitchFamily="34" charset="0"/>
            </a:endParaRPr>
          </a:p>
          <a:p>
            <a:pPr marL="0" indent="0">
              <a:buNone/>
            </a:pPr>
            <a:r>
              <a:rPr lang="en-US" sz="1200" dirty="0" smtClean="0">
                <a:latin typeface="Arial" panose="020B0604020202020204" pitchFamily="34" charset="0"/>
                <a:cs typeface="Arial" panose="020B0604020202020204" pitchFamily="34" charset="0"/>
              </a:rPr>
              <a:t>modern Britain. But traditionally the Queen opens Parliament every autumn. She </a:t>
            </a:r>
            <a:endParaRPr lang="ru-RU" sz="1200" dirty="0" smtClean="0">
              <a:latin typeface="Arial" panose="020B0604020202020204" pitchFamily="34" charset="0"/>
              <a:cs typeface="Arial" panose="020B0604020202020204" pitchFamily="34" charset="0"/>
            </a:endParaRPr>
          </a:p>
          <a:p>
            <a:pPr marL="0" indent="0">
              <a:buNone/>
            </a:pPr>
            <a:r>
              <a:rPr lang="en-US" sz="1200" dirty="0" smtClean="0">
                <a:latin typeface="Arial" panose="020B0604020202020204" pitchFamily="34" charset="0"/>
                <a:cs typeface="Arial" panose="020B0604020202020204" pitchFamily="34" charset="0"/>
              </a:rPr>
              <a:t>travels from Buckingham Palace to the Houses of Parliament in a gold carriage. At the </a:t>
            </a:r>
            <a:endParaRPr lang="ru-RU" sz="1200" dirty="0" smtClean="0">
              <a:latin typeface="Arial" panose="020B0604020202020204" pitchFamily="34" charset="0"/>
              <a:cs typeface="Arial" panose="020B0604020202020204" pitchFamily="34" charset="0"/>
            </a:endParaRPr>
          </a:p>
          <a:p>
            <a:pPr marL="0" indent="0">
              <a:buNone/>
            </a:pPr>
            <a:r>
              <a:rPr lang="en-US" sz="1200" dirty="0" smtClean="0">
                <a:latin typeface="Arial" panose="020B0604020202020204" pitchFamily="34" charset="0"/>
                <a:cs typeface="Arial" panose="020B0604020202020204" pitchFamily="34" charset="0"/>
              </a:rPr>
              <a:t>Hoses of Parliament the Queen sits on a “throne” in the House of Lords. Then she </a:t>
            </a:r>
            <a:endParaRPr lang="ru-RU" sz="1200" dirty="0" smtClean="0">
              <a:latin typeface="Arial" panose="020B0604020202020204" pitchFamily="34" charset="0"/>
              <a:cs typeface="Arial" panose="020B0604020202020204" pitchFamily="34" charset="0"/>
            </a:endParaRPr>
          </a:p>
          <a:p>
            <a:pPr marL="0" indent="0">
              <a:buNone/>
            </a:pPr>
            <a:r>
              <a:rPr lang="en-US" sz="1200" dirty="0" smtClean="0">
                <a:latin typeface="Arial" panose="020B0604020202020204" pitchFamily="34" charset="0"/>
                <a:cs typeface="Arial" panose="020B0604020202020204" pitchFamily="34" charset="0"/>
              </a:rPr>
              <a:t>reads the “Queen’s Speech”. At State Opening of Parliament the Queen wears a crown. </a:t>
            </a:r>
          </a:p>
          <a:p>
            <a:pPr marL="0" indent="0">
              <a:buNone/>
            </a:pPr>
            <a:r>
              <a:rPr lang="en-US" sz="1200" b="1" dirty="0" smtClean="0">
                <a:latin typeface="Arial" panose="020B0604020202020204" pitchFamily="34" charset="0"/>
                <a:cs typeface="Arial" panose="020B0604020202020204" pitchFamily="34" charset="0"/>
              </a:rPr>
              <a:t>The Queen’s Christmas Speech </a:t>
            </a:r>
            <a:r>
              <a:rPr lang="en-US" sz="1200" dirty="0" smtClean="0">
                <a:latin typeface="Arial" panose="020B0604020202020204" pitchFamily="34" charset="0"/>
                <a:cs typeface="Arial" panose="020B0604020202020204" pitchFamily="34" charset="0"/>
              </a:rPr>
              <a:t>– now here’s a modern royal custom. On Christmas Day at 3.00 in the afternoon the Queen makes a speech on radio and TV. It’s ten minutes long. In it she talks to the people of the UK and the Commonwealth.                </a:t>
            </a:r>
            <a:endParaRPr lang="en-SG" sz="1200" dirty="0">
              <a:latin typeface="Arial" panose="020B0604020202020204" pitchFamily="34" charset="0"/>
              <a:cs typeface="Arial" panose="020B0604020202020204" pitchFamily="34" charset="0"/>
            </a:endParaRPr>
          </a:p>
        </p:txBody>
      </p:sp>
      <p:pic>
        <p:nvPicPr>
          <p:cNvPr id="7" name="Picture 2" descr="C:\Users\Администратор\Desktop\англ\TofC.jpg"/>
          <p:cNvPicPr>
            <a:picLocks noChangeAspect="1" noChangeArrowheads="1"/>
          </p:cNvPicPr>
          <p:nvPr/>
        </p:nvPicPr>
        <p:blipFill>
          <a:blip r:embed="rId2" cstate="print"/>
          <a:srcRect/>
          <a:stretch>
            <a:fillRect/>
          </a:stretch>
        </p:blipFill>
        <p:spPr bwMode="auto">
          <a:xfrm>
            <a:off x="683568" y="908720"/>
            <a:ext cx="2232248" cy="1393408"/>
          </a:xfrm>
          <a:prstGeom prst="rect">
            <a:avLst/>
          </a:prstGeom>
          <a:noFill/>
        </p:spPr>
      </p:pic>
      <p:pic>
        <p:nvPicPr>
          <p:cNvPr id="3076" name="Picture 4" descr="C:\Users\Администратор\Desktop\англ\letters.jpg"/>
          <p:cNvPicPr>
            <a:picLocks noChangeAspect="1" noChangeArrowheads="1"/>
          </p:cNvPicPr>
          <p:nvPr/>
        </p:nvPicPr>
        <p:blipFill>
          <a:blip r:embed="rId3" cstate="print"/>
          <a:srcRect/>
          <a:stretch>
            <a:fillRect/>
          </a:stretch>
        </p:blipFill>
        <p:spPr bwMode="auto">
          <a:xfrm>
            <a:off x="6444208" y="3861048"/>
            <a:ext cx="2148490" cy="1440160"/>
          </a:xfrm>
          <a:prstGeom prst="rect">
            <a:avLst/>
          </a:prstGeom>
          <a:noFill/>
        </p:spPr>
      </p:pic>
    </p:spTree>
    <p:extLst>
      <p:ext uri="{BB962C8B-B14F-4D97-AF65-F5344CB8AC3E}">
        <p14:creationId xmlns:p14="http://schemas.microsoft.com/office/powerpoint/2010/main" val="36275189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936104"/>
          </a:xfrm>
        </p:spPr>
        <p:txBody>
          <a:bodyPr>
            <a:normAutofit/>
          </a:bodyPr>
          <a:lstStyle/>
          <a:p>
            <a:r>
              <a:rPr lang="en-US" sz="3600" dirty="0" smtClean="0">
                <a:latin typeface="Arial" pitchFamily="34" charset="0"/>
                <a:cs typeface="Arial" pitchFamily="34" charset="0"/>
              </a:rPr>
              <a:t>Succession order to the British throne</a:t>
            </a:r>
            <a:endParaRPr lang="en-SG" sz="3600" dirty="0">
              <a:latin typeface="Arial" pitchFamily="34" charset="0"/>
              <a:cs typeface="Arial" pitchFamily="34" charset="0"/>
            </a:endParaRPr>
          </a:p>
        </p:txBody>
      </p:sp>
      <p:sp>
        <p:nvSpPr>
          <p:cNvPr id="3" name="Content Placeholder 2"/>
          <p:cNvSpPr>
            <a:spLocks noGrp="1"/>
          </p:cNvSpPr>
          <p:nvPr>
            <p:ph idx="1"/>
          </p:nvPr>
        </p:nvSpPr>
        <p:spPr>
          <a:xfrm>
            <a:off x="457200" y="980728"/>
            <a:ext cx="8229600" cy="5544616"/>
          </a:xfrm>
        </p:spPr>
        <p:txBody>
          <a:bodyPr>
            <a:normAutofit lnSpcReduction="10000"/>
          </a:bodyPr>
          <a:lstStyle/>
          <a:p>
            <a:pPr marL="0" indent="0">
              <a:buNone/>
            </a:pPr>
            <a:r>
              <a:rPr lang="en-SG" sz="1200" b="1" dirty="0">
                <a:latin typeface="Arial" panose="020B0604020202020204" pitchFamily="34" charset="0"/>
                <a:cs typeface="Arial" panose="020B0604020202020204" pitchFamily="34" charset="0"/>
              </a:rPr>
              <a:t>Succession to the British throne</a:t>
            </a:r>
            <a:r>
              <a:rPr lang="en-SG" sz="1200" dirty="0">
                <a:latin typeface="Arial" panose="020B0604020202020204" pitchFamily="34" charset="0"/>
                <a:cs typeface="Arial" panose="020B0604020202020204" pitchFamily="34" charset="0"/>
              </a:rPr>
              <a:t> is determined by descent, </a:t>
            </a:r>
            <a:r>
              <a:rPr lang="en-SG" sz="1200" dirty="0" smtClean="0">
                <a:latin typeface="Arial" panose="020B0604020202020204" pitchFamily="34" charset="0"/>
                <a:cs typeface="Arial" panose="020B0604020202020204" pitchFamily="34" charset="0"/>
              </a:rPr>
              <a:t>gender, </a:t>
            </a:r>
            <a:r>
              <a:rPr lang="en-SG" sz="1200" dirty="0">
                <a:latin typeface="Arial" panose="020B0604020202020204" pitchFamily="34" charset="0"/>
                <a:cs typeface="Arial" panose="020B0604020202020204" pitchFamily="34" charset="0"/>
              </a:rPr>
              <a:t>legitimacy, and religion. </a:t>
            </a:r>
            <a:r>
              <a:rPr lang="en-SG" sz="1200" dirty="0" smtClean="0">
                <a:latin typeface="Arial" panose="020B0604020202020204" pitchFamily="34" charset="0"/>
                <a:cs typeface="Arial" panose="020B0604020202020204" pitchFamily="34" charset="0"/>
              </a:rPr>
              <a:t>Under common law, </a:t>
            </a:r>
            <a:r>
              <a:rPr lang="en-SG" sz="1200" dirty="0">
                <a:latin typeface="Arial" panose="020B0604020202020204" pitchFamily="34" charset="0"/>
                <a:cs typeface="Arial" panose="020B0604020202020204" pitchFamily="34" charset="0"/>
              </a:rPr>
              <a:t>the crown is inherited by an individual's children and by a childless individual's nearest collateral line. </a:t>
            </a:r>
            <a:endParaRPr lang="en-SG" sz="1200" dirty="0" smtClean="0">
              <a:latin typeface="Arial" panose="020B0604020202020204" pitchFamily="34" charset="0"/>
              <a:cs typeface="Arial" panose="020B0604020202020204" pitchFamily="34" charset="0"/>
            </a:endParaRPr>
          </a:p>
          <a:p>
            <a:pPr marL="0" indent="0">
              <a:buNone/>
            </a:pPr>
            <a:r>
              <a:rPr lang="en-SG" sz="1200" b="1" dirty="0">
                <a:latin typeface="Arial" panose="020B0604020202020204" pitchFamily="34" charset="0"/>
                <a:cs typeface="Arial" panose="020B0604020202020204" pitchFamily="34" charset="0"/>
              </a:rPr>
              <a:t>Queen Elizabeth II</a:t>
            </a:r>
            <a:r>
              <a:rPr lang="en-SG" sz="1200" dirty="0">
                <a:latin typeface="Arial" panose="020B0604020202020204" pitchFamily="34" charset="0"/>
                <a:cs typeface="Arial" panose="020B0604020202020204" pitchFamily="34" charset="0"/>
              </a:rPr>
              <a:t> is Head of State of the UK and 15 other Commonwealth realms. The elder daughter of King George VI and Queen Elizabeth, she was born in 1926 and became Queen at the age of 25, and has reigned through more than five </a:t>
            </a:r>
            <a:r>
              <a:rPr lang="en-SG" sz="1200" dirty="0" smtClean="0">
                <a:latin typeface="Arial" panose="020B0604020202020204" pitchFamily="34" charset="0"/>
                <a:cs typeface="Arial" panose="020B0604020202020204" pitchFamily="34" charset="0"/>
              </a:rPr>
              <a:t>decades. </a:t>
            </a:r>
          </a:p>
          <a:p>
            <a:pPr marL="0" indent="0">
              <a:buNone/>
            </a:pPr>
            <a:r>
              <a:rPr lang="en-SG" sz="1200" dirty="0">
                <a:latin typeface="Arial" panose="020B0604020202020204" pitchFamily="34" charset="0"/>
                <a:cs typeface="Arial" panose="020B0604020202020204" pitchFamily="34" charset="0"/>
              </a:rPr>
              <a:t>First heir: </a:t>
            </a:r>
            <a:r>
              <a:rPr lang="en-SG" sz="1200" b="1" dirty="0">
                <a:latin typeface="Arial" panose="020B0604020202020204" pitchFamily="34" charset="0"/>
                <a:cs typeface="Arial" panose="020B0604020202020204" pitchFamily="34" charset="0"/>
              </a:rPr>
              <a:t>Charles, Prince of Wales</a:t>
            </a:r>
            <a:r>
              <a:rPr lang="en-SG" sz="1200" dirty="0">
                <a:latin typeface="Arial" panose="020B0604020202020204" pitchFamily="34" charset="0"/>
                <a:cs typeface="Arial" panose="020B0604020202020204" pitchFamily="34" charset="0"/>
              </a:rPr>
              <a:t>, the eldest child and </a:t>
            </a:r>
            <a:r>
              <a:rPr lang="en-SG" sz="1200" dirty="0" smtClean="0">
                <a:latin typeface="Arial" panose="020B0604020202020204" pitchFamily="34" charset="0"/>
                <a:cs typeface="Arial" panose="020B0604020202020204" pitchFamily="34" charset="0"/>
              </a:rPr>
              <a:t>heir </a:t>
            </a:r>
            <a:r>
              <a:rPr lang="en-SG" sz="1200" dirty="0">
                <a:latin typeface="Arial" panose="020B0604020202020204" pitchFamily="34" charset="0"/>
                <a:cs typeface="Arial" panose="020B0604020202020204" pitchFamily="34" charset="0"/>
              </a:rPr>
              <a:t>apparent of Queen Elizabeth II</a:t>
            </a:r>
            <a:r>
              <a:rPr lang="en-SG" sz="1200" dirty="0" smtClean="0">
                <a:latin typeface="Arial" panose="020B0604020202020204" pitchFamily="34" charset="0"/>
                <a:cs typeface="Arial" panose="020B0604020202020204" pitchFamily="34" charset="0"/>
              </a:rPr>
              <a:t>.</a:t>
            </a:r>
          </a:p>
          <a:p>
            <a:pPr marL="0" indent="0">
              <a:buNone/>
            </a:pPr>
            <a:r>
              <a:rPr lang="en-SG" sz="1200" dirty="0">
                <a:latin typeface="Arial" panose="020B0604020202020204" pitchFamily="34" charset="0"/>
                <a:cs typeface="Arial" panose="020B0604020202020204" pitchFamily="34" charset="0"/>
              </a:rPr>
              <a:t>Second heir: </a:t>
            </a:r>
            <a:r>
              <a:rPr lang="en-SG" sz="1200" b="1" dirty="0">
                <a:latin typeface="Arial" panose="020B0604020202020204" pitchFamily="34" charset="0"/>
                <a:cs typeface="Arial" panose="020B0604020202020204" pitchFamily="34" charset="0"/>
              </a:rPr>
              <a:t>Prince William, Duke of Cambridge</a:t>
            </a:r>
            <a:r>
              <a:rPr lang="en-SG" sz="1200" dirty="0">
                <a:latin typeface="Arial" panose="020B0604020202020204" pitchFamily="34" charset="0"/>
                <a:cs typeface="Arial" panose="020B0604020202020204" pitchFamily="34" charset="0"/>
              </a:rPr>
              <a:t>, the elder son of the late Diana, Princess of Wales, and Charles, Prince of Wales, and third-eldest grandchild of Queen Elizabeth II and Prince Philip, Duke of Edinburgh</a:t>
            </a:r>
            <a:r>
              <a:rPr lang="en-SG" sz="1200" dirty="0" smtClean="0">
                <a:latin typeface="Arial" panose="020B0604020202020204" pitchFamily="34" charset="0"/>
                <a:cs typeface="Arial" panose="020B0604020202020204" pitchFamily="34" charset="0"/>
              </a:rPr>
              <a:t>.</a:t>
            </a:r>
          </a:p>
          <a:p>
            <a:pPr marL="0" indent="0">
              <a:buNone/>
            </a:pPr>
            <a:r>
              <a:rPr lang="en-SG" sz="1200" dirty="0">
                <a:latin typeface="Arial" panose="020B0604020202020204" pitchFamily="34" charset="0"/>
                <a:cs typeface="Arial" panose="020B0604020202020204" pitchFamily="34" charset="0"/>
              </a:rPr>
              <a:t>Third heir: </a:t>
            </a:r>
            <a:r>
              <a:rPr lang="en-SG" sz="1200" b="1" dirty="0">
                <a:latin typeface="Arial" panose="020B0604020202020204" pitchFamily="34" charset="0"/>
                <a:cs typeface="Arial" panose="020B0604020202020204" pitchFamily="34" charset="0"/>
              </a:rPr>
              <a:t>Prince George of Cambridge</a:t>
            </a:r>
            <a:r>
              <a:rPr lang="en-SG" sz="1200" dirty="0">
                <a:latin typeface="Arial" panose="020B0604020202020204" pitchFamily="34" charset="0"/>
                <a:cs typeface="Arial" panose="020B0604020202020204" pitchFamily="34" charset="0"/>
              </a:rPr>
              <a:t>, born July 22, 2013 in London, the first child of Prince William and Kate, Duchess of </a:t>
            </a:r>
            <a:r>
              <a:rPr lang="en-SG" sz="1200" dirty="0" smtClean="0">
                <a:latin typeface="Arial" panose="020B0604020202020204" pitchFamily="34" charset="0"/>
                <a:cs typeface="Arial" panose="020B0604020202020204" pitchFamily="34" charset="0"/>
              </a:rPr>
              <a:t>Cambridge.</a:t>
            </a: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endParaRPr lang="en-SG" sz="1200" dirty="0" smtClean="0">
              <a:latin typeface="Arial" panose="020B0604020202020204" pitchFamily="34" charset="0"/>
              <a:cs typeface="Arial" panose="020B0604020202020204" pitchFamily="34" charset="0"/>
            </a:endParaRPr>
          </a:p>
          <a:p>
            <a:pPr marL="0" indent="0">
              <a:buNone/>
            </a:pPr>
            <a:r>
              <a:rPr lang="en-SG" sz="1200" dirty="0" smtClean="0">
                <a:latin typeface="Arial" panose="020B0604020202020204" pitchFamily="34" charset="0"/>
                <a:cs typeface="Arial" panose="020B0604020202020204" pitchFamily="34" charset="0"/>
              </a:rPr>
              <a:t>Fourth </a:t>
            </a:r>
            <a:r>
              <a:rPr lang="en-SG" sz="1200" dirty="0">
                <a:latin typeface="Arial" panose="020B0604020202020204" pitchFamily="34" charset="0"/>
                <a:cs typeface="Arial" panose="020B0604020202020204" pitchFamily="34" charset="0"/>
              </a:rPr>
              <a:t>heir: </a:t>
            </a:r>
            <a:r>
              <a:rPr lang="en-SG" sz="1200" b="1" dirty="0">
                <a:latin typeface="Arial" panose="020B0604020202020204" pitchFamily="34" charset="0"/>
                <a:cs typeface="Arial" panose="020B0604020202020204" pitchFamily="34" charset="0"/>
              </a:rPr>
              <a:t>Princess Charlotte of Cambridge</a:t>
            </a:r>
            <a:r>
              <a:rPr lang="en-SG" sz="1200" dirty="0">
                <a:latin typeface="Arial" panose="020B0604020202020204" pitchFamily="34" charset="0"/>
                <a:cs typeface="Arial" panose="020B0604020202020204" pitchFamily="34" charset="0"/>
              </a:rPr>
              <a:t>, daughter of Prince William and Kate, Duchess of Cambridge</a:t>
            </a:r>
            <a:r>
              <a:rPr lang="en-SG" sz="1200" dirty="0" smtClean="0">
                <a:latin typeface="Arial" panose="020B0604020202020204" pitchFamily="34" charset="0"/>
                <a:cs typeface="Arial" panose="020B0604020202020204" pitchFamily="34" charset="0"/>
              </a:rPr>
              <a:t>.</a:t>
            </a:r>
          </a:p>
          <a:p>
            <a:pPr marL="0" indent="0">
              <a:buNone/>
            </a:pPr>
            <a:r>
              <a:rPr lang="en-SG" sz="1200" dirty="0">
                <a:latin typeface="Arial" panose="020B0604020202020204" pitchFamily="34" charset="0"/>
                <a:cs typeface="Arial" panose="020B0604020202020204" pitchFamily="34" charset="0"/>
              </a:rPr>
              <a:t>Fifth heir: </a:t>
            </a:r>
            <a:r>
              <a:rPr lang="en-SG" sz="1200" b="1" dirty="0">
                <a:latin typeface="Arial" panose="020B0604020202020204" pitchFamily="34" charset="0"/>
                <a:cs typeface="Arial" panose="020B0604020202020204" pitchFamily="34" charset="0"/>
              </a:rPr>
              <a:t>Prince Henry of Wales</a:t>
            </a:r>
            <a:r>
              <a:rPr lang="en-SG" sz="1200" dirty="0">
                <a:latin typeface="Arial" panose="020B0604020202020204" pitchFamily="34" charset="0"/>
                <a:cs typeface="Arial" panose="020B0604020202020204" pitchFamily="34" charset="0"/>
              </a:rPr>
              <a:t>, commonly known as Prince Harry, the younger son of Charles, Prince of Wales, and the late Diana, Princess of Wales. He is the fourth grandchild of Queen Elizabeth II and Prince Philip, Duke of Edinburgh</a:t>
            </a:r>
            <a:r>
              <a:rPr lang="en-SG" sz="1200" dirty="0" smtClean="0">
                <a:latin typeface="Arial" panose="020B0604020202020204" pitchFamily="34" charset="0"/>
                <a:cs typeface="Arial" panose="020B0604020202020204" pitchFamily="34" charset="0"/>
              </a:rPr>
              <a:t>.</a:t>
            </a:r>
          </a:p>
          <a:p>
            <a:pPr marL="0" indent="0">
              <a:buNone/>
            </a:pPr>
            <a:r>
              <a:rPr lang="en-SG" sz="1200" dirty="0">
                <a:latin typeface="Arial" panose="020B0604020202020204" pitchFamily="34" charset="0"/>
                <a:cs typeface="Arial" panose="020B0604020202020204" pitchFamily="34" charset="0"/>
              </a:rPr>
              <a:t>Sixth heir: </a:t>
            </a:r>
            <a:r>
              <a:rPr lang="en-SG" sz="1200" b="1" dirty="0">
                <a:latin typeface="Arial" panose="020B0604020202020204" pitchFamily="34" charset="0"/>
                <a:cs typeface="Arial" panose="020B0604020202020204" pitchFamily="34" charset="0"/>
              </a:rPr>
              <a:t>Prince Andrew, Duke of York</a:t>
            </a:r>
            <a:r>
              <a:rPr lang="en-SG" sz="1200" dirty="0">
                <a:latin typeface="Arial" panose="020B0604020202020204" pitchFamily="34" charset="0"/>
                <a:cs typeface="Arial" panose="020B0604020202020204" pitchFamily="34" charset="0"/>
              </a:rPr>
              <a:t>, the second son and third child of Queen Elizabeth II and Prince Philip, Duke of Edinburgh</a:t>
            </a:r>
            <a:r>
              <a:rPr lang="en-SG" sz="1200" dirty="0" smtClean="0">
                <a:latin typeface="Arial" panose="020B0604020202020204" pitchFamily="34" charset="0"/>
                <a:cs typeface="Arial" panose="020B0604020202020204" pitchFamily="34" charset="0"/>
              </a:rPr>
              <a:t>.</a:t>
            </a:r>
          </a:p>
          <a:p>
            <a:pPr marL="0" indent="0">
              <a:buNone/>
            </a:pPr>
            <a:r>
              <a:rPr lang="en-SG" sz="1200" dirty="0">
                <a:latin typeface="Arial" panose="020B0604020202020204" pitchFamily="34" charset="0"/>
                <a:cs typeface="Arial" panose="020B0604020202020204" pitchFamily="34" charset="0"/>
              </a:rPr>
              <a:t>Seventh heir: </a:t>
            </a:r>
            <a:r>
              <a:rPr lang="en-SG" sz="1200" b="1" dirty="0">
                <a:latin typeface="Arial" panose="020B0604020202020204" pitchFamily="34" charset="0"/>
                <a:cs typeface="Arial" panose="020B0604020202020204" pitchFamily="34" charset="0"/>
              </a:rPr>
              <a:t>Princess Beatrice of York</a:t>
            </a:r>
            <a:r>
              <a:rPr lang="en-SG" sz="1200" dirty="0">
                <a:latin typeface="Arial" panose="020B0604020202020204" pitchFamily="34" charset="0"/>
                <a:cs typeface="Arial" panose="020B0604020202020204" pitchFamily="34" charset="0"/>
              </a:rPr>
              <a:t>, the elder daughter of Prince Andrew, Duke of York, and Sarah, Duchess of York, as well as a grandchild of Queen Elizabeth II and Prince Philip, Duke of Edinburgh</a:t>
            </a:r>
            <a:r>
              <a:rPr lang="en-SG" sz="1200" dirty="0" smtClean="0">
                <a:latin typeface="Arial" panose="020B0604020202020204" pitchFamily="34" charset="0"/>
                <a:cs typeface="Arial" panose="020B0604020202020204" pitchFamily="34" charset="0"/>
              </a:rPr>
              <a:t>.</a:t>
            </a:r>
          </a:p>
          <a:p>
            <a:pPr marL="0" indent="0">
              <a:buNone/>
            </a:pPr>
            <a:r>
              <a:rPr lang="en-SG" sz="1200" dirty="0">
                <a:latin typeface="Arial" panose="020B0604020202020204" pitchFamily="34" charset="0"/>
                <a:cs typeface="Arial" panose="020B0604020202020204" pitchFamily="34" charset="0"/>
              </a:rPr>
              <a:t>Eighth heir: </a:t>
            </a:r>
            <a:r>
              <a:rPr lang="en-SG" sz="1200" b="1" dirty="0">
                <a:latin typeface="Arial" panose="020B0604020202020204" pitchFamily="34" charset="0"/>
                <a:cs typeface="Arial" panose="020B0604020202020204" pitchFamily="34" charset="0"/>
              </a:rPr>
              <a:t>Princess Eugenie of York</a:t>
            </a:r>
            <a:r>
              <a:rPr lang="en-SG" sz="1200" dirty="0">
                <a:latin typeface="Arial" panose="020B0604020202020204" pitchFamily="34" charset="0"/>
                <a:cs typeface="Arial" panose="020B0604020202020204" pitchFamily="34" charset="0"/>
              </a:rPr>
              <a:t>, the younger daughter of Prince Andrew, Duke of York, and Sarah, Duchess of York, as well as a grandchild of Queen Elizabeth II and Prince Philip, Duke of Edinburgh.</a:t>
            </a:r>
            <a:endParaRPr lang="en-SG" sz="1200" dirty="0" smtClean="0">
              <a:latin typeface="Arial" panose="020B0604020202020204" pitchFamily="34" charset="0"/>
              <a:cs typeface="Arial" panose="020B0604020202020204" pitchFamily="34" charset="0"/>
            </a:endParaRPr>
          </a:p>
          <a:p>
            <a:pPr marL="0" indent="0">
              <a:buNone/>
            </a:pPr>
            <a:endParaRPr lang="en-SG" sz="1400" dirty="0">
              <a:latin typeface="Arial" panose="020B0604020202020204" pitchFamily="34" charset="0"/>
              <a:cs typeface="Arial" panose="020B0604020202020204" pitchFamily="34" charset="0"/>
            </a:endParaRPr>
          </a:p>
        </p:txBody>
      </p:sp>
      <p:pic>
        <p:nvPicPr>
          <p:cNvPr id="4098" name="Picture 2" descr="C:\Users\Администратор\Desktop\англ\h.jpg"/>
          <p:cNvPicPr>
            <a:picLocks noChangeAspect="1" noChangeArrowheads="1"/>
          </p:cNvPicPr>
          <p:nvPr/>
        </p:nvPicPr>
        <p:blipFill>
          <a:blip r:embed="rId2" cstate="print"/>
          <a:srcRect/>
          <a:stretch>
            <a:fillRect/>
          </a:stretch>
        </p:blipFill>
        <p:spPr bwMode="auto">
          <a:xfrm>
            <a:off x="3203848" y="2780928"/>
            <a:ext cx="2448272" cy="1800200"/>
          </a:xfrm>
          <a:prstGeom prst="rect">
            <a:avLst/>
          </a:prstGeom>
          <a:noFill/>
        </p:spPr>
      </p:pic>
    </p:spTree>
    <p:extLst>
      <p:ext uri="{BB962C8B-B14F-4D97-AF65-F5344CB8AC3E}">
        <p14:creationId xmlns:p14="http://schemas.microsoft.com/office/powerpoint/2010/main" val="40428456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D0D7DE"/>
            </a:gs>
            <a:gs pos="30000">
              <a:schemeClr val="bg1"/>
            </a:gs>
            <a:gs pos="70000">
              <a:schemeClr val="bg1"/>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Прямоугольник 1"/>
          <p:cNvSpPr/>
          <p:nvPr/>
        </p:nvSpPr>
        <p:spPr>
          <a:xfrm>
            <a:off x="1513114" y="2492896"/>
            <a:ext cx="6099041"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British Royal Family </a:t>
            </a:r>
          </a:p>
          <a:p>
            <a:pPr algn="ctr"/>
            <a:r>
              <a:rPr lang="en-US" sz="54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today</a:t>
            </a:r>
          </a:p>
        </p:txBody>
      </p:sp>
      <p:sp>
        <p:nvSpPr>
          <p:cNvPr id="3" name="Номер слайда 2"/>
          <p:cNvSpPr>
            <a:spLocks noGrp="1"/>
          </p:cNvSpPr>
          <p:nvPr>
            <p:ph type="sldNum" sz="quarter" idx="12"/>
          </p:nvPr>
        </p:nvSpPr>
        <p:spPr/>
        <p:txBody>
          <a:bodyPr/>
          <a:lstStyle/>
          <a:p>
            <a:fld id="{FF75B4CE-5129-41CA-A75E-F2AE589D1F47}" type="slidenum">
              <a:rPr lang="en-US" smtClean="0">
                <a:solidFill>
                  <a:prstClr val="black">
                    <a:tint val="75000"/>
                  </a:prstClr>
                </a:solidFill>
              </a:rPr>
              <a:pPr/>
              <a:t>17</a:t>
            </a:fld>
            <a:endParaRPr lang="en-US" dirty="0">
              <a:solidFill>
                <a:prstClr val="black">
                  <a:tint val="75000"/>
                </a:prstClr>
              </a:solidFill>
            </a:endParaRPr>
          </a:p>
        </p:txBody>
      </p:sp>
    </p:spTree>
    <p:extLst>
      <p:ext uri="{BB962C8B-B14F-4D97-AF65-F5344CB8AC3E}">
        <p14:creationId xmlns:p14="http://schemas.microsoft.com/office/powerpoint/2010/main" val="141295050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012160" y="6237312"/>
            <a:ext cx="2133600" cy="365125"/>
          </a:xfrm>
        </p:spPr>
        <p:txBody>
          <a:bodyPr/>
          <a:lstStyle/>
          <a:p>
            <a:fld id="{FF75B4CE-5129-41CA-A75E-F2AE589D1F47}" type="slidenum">
              <a:rPr lang="en-US" smtClean="0">
                <a:solidFill>
                  <a:prstClr val="black">
                    <a:tint val="75000"/>
                  </a:prstClr>
                </a:solidFill>
              </a:rPr>
              <a:pPr/>
              <a:t>18</a:t>
            </a:fld>
            <a:endParaRPr lang="en-US" dirty="0">
              <a:solidFill>
                <a:prstClr val="black">
                  <a:tint val="75000"/>
                </a:prstClr>
              </a:solidFill>
            </a:endParaRPr>
          </a:p>
        </p:txBody>
      </p:sp>
      <p:sp>
        <p:nvSpPr>
          <p:cNvPr id="5" name="TextBox 4"/>
          <p:cNvSpPr txBox="1"/>
          <p:nvPr/>
        </p:nvSpPr>
        <p:spPr>
          <a:xfrm>
            <a:off x="971600" y="116632"/>
            <a:ext cx="2700808" cy="400110"/>
          </a:xfrm>
          <a:prstGeom prst="rect">
            <a:avLst/>
          </a:prstGeom>
          <a:noFill/>
        </p:spPr>
        <p:txBody>
          <a:bodyPr wrap="square" rtlCol="0">
            <a:spAutoFit/>
          </a:bodyPr>
          <a:lstStyle/>
          <a:p>
            <a:pPr indent="180000" algn="ctr"/>
            <a:r>
              <a:rPr lang="en-US" sz="2000" b="1" dirty="0" smtClean="0">
                <a:solidFill>
                  <a:prstClr val="black"/>
                </a:solidFill>
                <a:latin typeface="Arial" panose="020B0604020202020204" pitchFamily="34" charset="0"/>
                <a:cs typeface="Arial" panose="020B0604020202020204" pitchFamily="34" charset="0"/>
              </a:rPr>
              <a:t>Royal Family today</a:t>
            </a:r>
          </a:p>
        </p:txBody>
      </p:sp>
      <p:pic>
        <p:nvPicPr>
          <p:cNvPr id="11" name="Рисунок 10" descr="royal_family.jpg"/>
          <p:cNvPicPr>
            <a:picLocks noChangeAspect="1"/>
          </p:cNvPicPr>
          <p:nvPr/>
        </p:nvPicPr>
        <p:blipFill>
          <a:blip r:embed="rId3" cstate="print"/>
          <a:stretch>
            <a:fillRect/>
          </a:stretch>
        </p:blipFill>
        <p:spPr>
          <a:xfrm>
            <a:off x="4067944" y="116632"/>
            <a:ext cx="4866724" cy="5986071"/>
          </a:xfrm>
          <a:prstGeom prst="rect">
            <a:avLst/>
          </a:prstGeom>
        </p:spPr>
      </p:pic>
      <p:sp>
        <p:nvSpPr>
          <p:cNvPr id="12" name="TextBox 11"/>
          <p:cNvSpPr txBox="1"/>
          <p:nvPr/>
        </p:nvSpPr>
        <p:spPr>
          <a:xfrm>
            <a:off x="5508104" y="6237312"/>
            <a:ext cx="2193229" cy="246221"/>
          </a:xfrm>
          <a:prstGeom prst="rect">
            <a:avLst/>
          </a:prstGeom>
          <a:noFill/>
        </p:spPr>
        <p:txBody>
          <a:bodyPr wrap="none" rtlCol="0">
            <a:spAutoFit/>
          </a:bodyPr>
          <a:lstStyle/>
          <a:p>
            <a:pPr algn="ctr"/>
            <a:r>
              <a:rPr lang="en-US" sz="1000" i="1" dirty="0" smtClean="0">
                <a:solidFill>
                  <a:prstClr val="black"/>
                </a:solidFill>
              </a:rPr>
              <a:t>Royal Family Tree of Queen Elizabeth II</a:t>
            </a:r>
            <a:endParaRPr lang="ru-RU" sz="1000" i="1" dirty="0">
              <a:solidFill>
                <a:prstClr val="black"/>
              </a:solidFill>
            </a:endParaRPr>
          </a:p>
        </p:txBody>
      </p:sp>
      <p:sp>
        <p:nvSpPr>
          <p:cNvPr id="16" name="TextBox 15"/>
          <p:cNvSpPr txBox="1"/>
          <p:nvPr/>
        </p:nvSpPr>
        <p:spPr>
          <a:xfrm>
            <a:off x="899592" y="476672"/>
            <a:ext cx="3312368" cy="646331"/>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The Royal family are the close relatives of The Queen, and form the line of succession to the British throne. Members of the Royal Family</a:t>
            </a:r>
            <a:endParaRPr lang="ru-RU" sz="1200" dirty="0">
              <a:solidFill>
                <a:prstClr val="black"/>
              </a:solidFill>
              <a:latin typeface="Arial" panose="020B0604020202020204" pitchFamily="34" charset="0"/>
              <a:cs typeface="Arial" panose="020B0604020202020204" pitchFamily="34" charset="0"/>
            </a:endParaRPr>
          </a:p>
        </p:txBody>
      </p:sp>
      <p:pic>
        <p:nvPicPr>
          <p:cNvPr id="7" name="Рисунок 6" descr="crest.png"/>
          <p:cNvPicPr>
            <a:picLocks noChangeAspect="1"/>
          </p:cNvPicPr>
          <p:nvPr/>
        </p:nvPicPr>
        <p:blipFill>
          <a:blip r:embed="rId4" cstate="print"/>
          <a:stretch>
            <a:fillRect/>
          </a:stretch>
        </p:blipFill>
        <p:spPr>
          <a:xfrm>
            <a:off x="179512" y="188640"/>
            <a:ext cx="757979" cy="720080"/>
          </a:xfrm>
          <a:prstGeom prst="rect">
            <a:avLst/>
          </a:prstGeom>
        </p:spPr>
      </p:pic>
      <p:sp>
        <p:nvSpPr>
          <p:cNvPr id="8" name="TextBox 7"/>
          <p:cNvSpPr txBox="1"/>
          <p:nvPr/>
        </p:nvSpPr>
        <p:spPr>
          <a:xfrm>
            <a:off x="0" y="1052736"/>
            <a:ext cx="4139952" cy="6093976"/>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have belonged, by birth or marriage, to the House of Windsor since 1917, under the reign of George V. They support The Queen in her many State and national duties, as well as carrying out important work in the areas of public and charitable service, and helping to strengthen national unity and stability. Those who undertake official duties are members of The Queen's close family: her children, grandchildren and their spouses, and The Queen's cousins (the children of King George VI's brothers) and their spouses.</a:t>
            </a:r>
          </a:p>
          <a:p>
            <a:pPr algn="just"/>
            <a:r>
              <a:rPr lang="en-US" sz="1200" dirty="0" smtClean="0">
                <a:solidFill>
                  <a:prstClr val="black"/>
                </a:solidFill>
                <a:latin typeface="Arial" panose="020B0604020202020204" pitchFamily="34" charset="0"/>
                <a:cs typeface="Arial" panose="020B0604020202020204" pitchFamily="34" charset="0"/>
              </a:rPr>
              <a:t>Every year the Royal Family as a whole carries out over 2,000 official engagements throughout the UK and worldwide.</a:t>
            </a:r>
          </a:p>
          <a:p>
            <a:pPr algn="just"/>
            <a:r>
              <a:rPr lang="en-US" sz="1200" dirty="0" smtClean="0">
                <a:solidFill>
                  <a:prstClr val="black"/>
                </a:solidFill>
                <a:latin typeface="Arial" panose="020B0604020202020204" pitchFamily="34" charset="0"/>
                <a:cs typeface="Arial" panose="020B0604020202020204" pitchFamily="34" charset="0"/>
              </a:rPr>
              <a:t>These engagements may include official State responsibilities. Members of the Royal Family often carry out official duties in the UK and abroad where The Queen cannot be present in person. The Prince of Wales and The Princess Royal, for example, may present members of the public with their </a:t>
            </a:r>
            <a:r>
              <a:rPr lang="en-US" sz="1200" dirty="0" err="1" smtClean="0">
                <a:solidFill>
                  <a:prstClr val="black"/>
                </a:solidFill>
                <a:latin typeface="Arial" panose="020B0604020202020204" pitchFamily="34" charset="0"/>
                <a:cs typeface="Arial" panose="020B0604020202020204" pitchFamily="34" charset="0"/>
              </a:rPr>
              <a:t>honours</a:t>
            </a:r>
            <a:r>
              <a:rPr lang="en-US" sz="1200" dirty="0" smtClean="0">
                <a:solidFill>
                  <a:prstClr val="black"/>
                </a:solidFill>
                <a:latin typeface="Arial" panose="020B0604020202020204" pitchFamily="34" charset="0"/>
                <a:cs typeface="Arial" panose="020B0604020202020204" pitchFamily="34" charset="0"/>
              </a:rPr>
              <a:t> at an Investiture.</a:t>
            </a:r>
          </a:p>
          <a:p>
            <a:pPr algn="just"/>
            <a:r>
              <a:rPr lang="en-US" sz="1200" dirty="0" smtClean="0">
                <a:solidFill>
                  <a:prstClr val="black"/>
                </a:solidFill>
                <a:latin typeface="Arial" panose="020B0604020202020204" pitchFamily="34" charset="0"/>
                <a:cs typeface="Arial" panose="020B0604020202020204" pitchFamily="34" charset="0"/>
              </a:rPr>
              <a:t>When official events such as receptions, State banquets and garden parties are held, the Royal Family supports The Queen in making her guests welcome.</a:t>
            </a:r>
          </a:p>
          <a:p>
            <a:pPr algn="just"/>
            <a:r>
              <a:rPr lang="en-US" sz="1200" dirty="0" smtClean="0">
                <a:solidFill>
                  <a:prstClr val="black"/>
                </a:solidFill>
                <a:latin typeface="Arial" panose="020B0604020202020204" pitchFamily="34" charset="0"/>
                <a:cs typeface="Arial" panose="020B0604020202020204" pitchFamily="34" charset="0"/>
              </a:rPr>
              <a:t>Members of the Royal Family also often represent The Queen and the nation in Commonwealth or other countries, at events such as State funerals or national festivities, or through longer visits to strengthen Britain's diplomatic and economic relations. The Royal Family also plays an important role in supporting and encouraging the public and charity sectors. About 3,000 </a:t>
            </a:r>
            <a:r>
              <a:rPr lang="en-US" sz="1200" dirty="0" err="1" smtClean="0">
                <a:solidFill>
                  <a:prstClr val="black"/>
                </a:solidFill>
                <a:latin typeface="Arial" panose="020B0604020202020204" pitchFamily="34" charset="0"/>
                <a:cs typeface="Arial" panose="020B0604020202020204" pitchFamily="34" charset="0"/>
              </a:rPr>
              <a:t>organisations</a:t>
            </a:r>
            <a:r>
              <a:rPr lang="en-US" sz="1200" dirty="0" smtClean="0">
                <a:solidFill>
                  <a:prstClr val="black"/>
                </a:solidFill>
                <a:latin typeface="Arial" panose="020B0604020202020204" pitchFamily="34" charset="0"/>
                <a:cs typeface="Arial" panose="020B0604020202020204" pitchFamily="34" charset="0"/>
              </a:rPr>
              <a:t> list a member of the Royal Family as patron or president.</a:t>
            </a:r>
          </a:p>
          <a:p>
            <a:pPr algn="just"/>
            <a:endParaRPr lang="ru-RU" sz="1200" dirty="0" smtClean="0">
              <a:solidFill>
                <a:prstClr val="black"/>
              </a:solidFill>
              <a:latin typeface="Arial" panose="020B0604020202020204" pitchFamily="34" charset="0"/>
              <a:cs typeface="Arial" panose="020B0604020202020204" pitchFamily="34" charset="0"/>
            </a:endParaRPr>
          </a:p>
          <a:p>
            <a:pPr algn="just"/>
            <a:endParaRPr lang="ru-RU" dirty="0">
              <a:solidFill>
                <a:prstClr val="black"/>
              </a:solidFill>
            </a:endParaRPr>
          </a:p>
        </p:txBody>
      </p:sp>
    </p:spTree>
    <p:extLst>
      <p:ext uri="{BB962C8B-B14F-4D97-AF65-F5344CB8AC3E}">
        <p14:creationId xmlns:p14="http://schemas.microsoft.com/office/powerpoint/2010/main" val="38761886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000" dirty="0" smtClean="0">
                <a:latin typeface="Arial" panose="020B0604020202020204" pitchFamily="34" charset="0"/>
                <a:cs typeface="Arial" panose="020B0604020202020204" pitchFamily="34" charset="0"/>
              </a:rPr>
              <a:t>Introduction</a:t>
            </a:r>
            <a:endParaRPr lang="ru-RU" sz="4000" dirty="0">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1</a:t>
            </a:fld>
            <a:endParaRPr lang="en-US" dirty="0">
              <a:solidFill>
                <a:prstClr val="black">
                  <a:tint val="75000"/>
                </a:prstClr>
              </a:solidFill>
            </a:endParaRPr>
          </a:p>
        </p:txBody>
      </p:sp>
      <p:sp>
        <p:nvSpPr>
          <p:cNvPr id="8" name="TextBox 7"/>
          <p:cNvSpPr txBox="1"/>
          <p:nvPr/>
        </p:nvSpPr>
        <p:spPr>
          <a:xfrm>
            <a:off x="539552" y="1417638"/>
            <a:ext cx="7998072" cy="2954655"/>
          </a:xfrm>
          <a:prstGeom prst="rect">
            <a:avLst/>
          </a:prstGeom>
          <a:noFill/>
        </p:spPr>
        <p:txBody>
          <a:bodyPr wrap="square" rtlCol="0">
            <a:spAutoFit/>
          </a:bodyPr>
          <a:lstStyle/>
          <a:p>
            <a:pPr algn="just"/>
            <a:r>
              <a:rPr lang="en-US" sz="1200" dirty="0">
                <a:solidFill>
                  <a:prstClr val="black"/>
                </a:solidFill>
                <a:latin typeface="Arial" panose="020B0604020202020204" pitchFamily="34" charset="0"/>
                <a:cs typeface="Arial" panose="020B0604020202020204" pitchFamily="34" charset="0"/>
              </a:rPr>
              <a:t>Monarchy is the oldest form of government in the United Kingdom</a:t>
            </a:r>
            <a:r>
              <a:rPr lang="en-US" sz="1200" dirty="0" smtClean="0">
                <a:solidFill>
                  <a:prstClr val="black"/>
                </a:solidFill>
                <a:latin typeface="Arial" panose="020B0604020202020204" pitchFamily="34" charset="0"/>
                <a:cs typeface="Arial" panose="020B0604020202020204" pitchFamily="34" charset="0"/>
              </a:rPr>
              <a:t>.</a:t>
            </a:r>
          </a:p>
          <a:p>
            <a:pPr algn="just"/>
            <a:endParaRPr lang="en-US" sz="1200" dirty="0">
              <a:solidFill>
                <a:prstClr val="black"/>
              </a:solidFill>
              <a:latin typeface="Arial" panose="020B0604020202020204" pitchFamily="34" charset="0"/>
              <a:cs typeface="Arial" panose="020B0604020202020204" pitchFamily="34" charset="0"/>
            </a:endParaRPr>
          </a:p>
          <a:p>
            <a:pPr algn="just"/>
            <a:r>
              <a:rPr lang="en-US" sz="1200" dirty="0">
                <a:solidFill>
                  <a:prstClr val="black"/>
                </a:solidFill>
                <a:latin typeface="Arial" panose="020B0604020202020204" pitchFamily="34" charset="0"/>
                <a:cs typeface="Arial" panose="020B0604020202020204" pitchFamily="34" charset="0"/>
              </a:rPr>
              <a:t>Although The Sovereign no longer has a political or executive role, he or she continues to play an important part in the life of the nation</a:t>
            </a:r>
            <a:r>
              <a:rPr lang="en-US" sz="1200" dirty="0" smtClean="0">
                <a:solidFill>
                  <a:prstClr val="black"/>
                </a:solidFill>
                <a:latin typeface="Arial" panose="020B0604020202020204" pitchFamily="34" charset="0"/>
                <a:cs typeface="Arial" panose="020B0604020202020204" pitchFamily="34" charset="0"/>
              </a:rPr>
              <a:t>.</a:t>
            </a:r>
          </a:p>
          <a:p>
            <a:pPr algn="just"/>
            <a:endParaRPr lang="en-US" sz="1200" dirty="0">
              <a:solidFill>
                <a:prstClr val="black"/>
              </a:solidFill>
              <a:latin typeface="Arial" panose="020B0604020202020204" pitchFamily="34" charset="0"/>
              <a:cs typeface="Arial" panose="020B0604020202020204" pitchFamily="34" charset="0"/>
            </a:endParaRPr>
          </a:p>
          <a:p>
            <a:pPr algn="just"/>
            <a:r>
              <a:rPr lang="en-US" sz="1200" dirty="0">
                <a:solidFill>
                  <a:prstClr val="black"/>
                </a:solidFill>
                <a:latin typeface="Arial" panose="020B0604020202020204" pitchFamily="34" charset="0"/>
                <a:cs typeface="Arial" panose="020B0604020202020204" pitchFamily="34" charset="0"/>
              </a:rPr>
              <a:t>As Head of State, The Monarch undertakes constitutional and representational duties which have developed over one thousand years of history. In addition to these State duties, The Monarch has a less formal role as 'Head of Nation'. The Sovereign acts as a focus for national identity, unity and pride; gives a sense of stability and continuity; officially </a:t>
            </a:r>
            <a:r>
              <a:rPr lang="en-US" sz="1200" dirty="0" err="1">
                <a:solidFill>
                  <a:prstClr val="black"/>
                </a:solidFill>
                <a:latin typeface="Arial" panose="020B0604020202020204" pitchFamily="34" charset="0"/>
                <a:cs typeface="Arial" panose="020B0604020202020204" pitchFamily="34" charset="0"/>
              </a:rPr>
              <a:t>recognises</a:t>
            </a:r>
            <a:r>
              <a:rPr lang="en-US" sz="1200" dirty="0">
                <a:solidFill>
                  <a:prstClr val="black"/>
                </a:solidFill>
                <a:latin typeface="Arial" panose="020B0604020202020204" pitchFamily="34" charset="0"/>
                <a:cs typeface="Arial" panose="020B0604020202020204" pitchFamily="34" charset="0"/>
              </a:rPr>
              <a:t> success and excellence; and supports the ideal of voluntary service</a:t>
            </a:r>
            <a:r>
              <a:rPr lang="en-US" sz="1200" dirty="0" smtClean="0">
                <a:solidFill>
                  <a:prstClr val="black"/>
                </a:solidFill>
                <a:latin typeface="Arial" panose="020B0604020202020204" pitchFamily="34" charset="0"/>
                <a:cs typeface="Arial" panose="020B0604020202020204" pitchFamily="34" charset="0"/>
              </a:rPr>
              <a:t>.</a:t>
            </a:r>
          </a:p>
          <a:p>
            <a:pPr algn="just"/>
            <a:endParaRPr lang="en-US" sz="1200" dirty="0">
              <a:solidFill>
                <a:prstClr val="black"/>
              </a:solidFill>
              <a:latin typeface="Arial" panose="020B0604020202020204" pitchFamily="34" charset="0"/>
              <a:cs typeface="Arial" panose="020B0604020202020204" pitchFamily="34" charset="0"/>
            </a:endParaRPr>
          </a:p>
          <a:p>
            <a:pPr algn="just"/>
            <a:r>
              <a:rPr lang="en-US" sz="1200" dirty="0">
                <a:solidFill>
                  <a:prstClr val="black"/>
                </a:solidFill>
                <a:latin typeface="Arial" panose="020B0604020202020204" pitchFamily="34" charset="0"/>
                <a:cs typeface="Arial" panose="020B0604020202020204" pitchFamily="34" charset="0"/>
              </a:rPr>
              <a:t>In all these roles The Sovereign is supported by members of their immediate family</a:t>
            </a:r>
            <a:r>
              <a:rPr lang="en-US" sz="1200" dirty="0" smtClean="0">
                <a:solidFill>
                  <a:prstClr val="black"/>
                </a:solidFill>
                <a:latin typeface="Arial" panose="020B0604020202020204" pitchFamily="34" charset="0"/>
                <a:cs typeface="Arial" panose="020B0604020202020204" pitchFamily="34" charset="0"/>
              </a:rPr>
              <a:t>.</a:t>
            </a:r>
          </a:p>
          <a:p>
            <a:pPr algn="just"/>
            <a:endParaRPr lang="en-US" sz="1200" dirty="0">
              <a:solidFill>
                <a:prstClr val="black"/>
              </a:solidFill>
              <a:latin typeface="Arial" panose="020B0604020202020204" pitchFamily="34" charset="0"/>
              <a:cs typeface="Arial" panose="020B0604020202020204" pitchFamily="34" charset="0"/>
            </a:endParaRPr>
          </a:p>
          <a:p>
            <a:pPr algn="just"/>
            <a:r>
              <a:rPr lang="en-US" sz="1200" dirty="0" smtClean="0">
                <a:solidFill>
                  <a:prstClr val="black"/>
                </a:solidFill>
                <a:latin typeface="Arial" panose="020B0604020202020204" pitchFamily="34" charset="0"/>
                <a:cs typeface="Arial" panose="020B0604020202020204" pitchFamily="34" charset="0"/>
              </a:rPr>
              <a:t>At the following slides we will have a look at the history of Monarchy in the United Kingdom, examine its current </a:t>
            </a:r>
          </a:p>
          <a:p>
            <a:pPr algn="just"/>
            <a:r>
              <a:rPr lang="en-US" sz="1200" dirty="0" smtClean="0">
                <a:solidFill>
                  <a:prstClr val="black"/>
                </a:solidFill>
                <a:latin typeface="Arial" panose="020B0604020202020204" pitchFamily="34" charset="0"/>
                <a:cs typeface="Arial" panose="020B0604020202020204" pitchFamily="34" charset="0"/>
              </a:rPr>
              <a:t>constitutional role and formal attributes, learn some interesting facts about British family today.</a:t>
            </a:r>
            <a:endParaRPr lang="en-US" sz="1200" dirty="0">
              <a:solidFill>
                <a:prstClr val="black"/>
              </a:solidFill>
              <a:latin typeface="Arial" panose="020B0604020202020204" pitchFamily="34" charset="0"/>
              <a:cs typeface="Arial" panose="020B0604020202020204" pitchFamily="34" charset="0"/>
            </a:endParaRPr>
          </a:p>
          <a:p>
            <a:pPr algn="just"/>
            <a:endParaRPr lang="ru-RU" dirty="0">
              <a:solidFill>
                <a:prstClr val="black"/>
              </a:solidFill>
            </a:endParaRPr>
          </a:p>
        </p:txBody>
      </p:sp>
    </p:spTree>
    <p:extLst>
      <p:ext uri="{BB962C8B-B14F-4D97-AF65-F5344CB8AC3E}">
        <p14:creationId xmlns:p14="http://schemas.microsoft.com/office/powerpoint/2010/main" val="32487737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012160" y="6237312"/>
            <a:ext cx="2133600" cy="365125"/>
          </a:xfrm>
        </p:spPr>
        <p:txBody>
          <a:bodyPr/>
          <a:lstStyle/>
          <a:p>
            <a:fld id="{FF75B4CE-5129-41CA-A75E-F2AE589D1F47}" type="slidenum">
              <a:rPr lang="en-US" smtClean="0">
                <a:solidFill>
                  <a:prstClr val="black">
                    <a:tint val="75000"/>
                  </a:prstClr>
                </a:solidFill>
              </a:rPr>
              <a:pPr/>
              <a:t>19</a:t>
            </a:fld>
            <a:endParaRPr lang="en-US" dirty="0">
              <a:solidFill>
                <a:prstClr val="black">
                  <a:tint val="75000"/>
                </a:prstClr>
              </a:solidFill>
            </a:endParaRPr>
          </a:p>
        </p:txBody>
      </p:sp>
      <p:sp>
        <p:nvSpPr>
          <p:cNvPr id="5" name="TextBox 4"/>
          <p:cNvSpPr txBox="1"/>
          <p:nvPr/>
        </p:nvSpPr>
        <p:spPr>
          <a:xfrm>
            <a:off x="1835696" y="188640"/>
            <a:ext cx="5616624" cy="707886"/>
          </a:xfrm>
          <a:prstGeom prst="rect">
            <a:avLst/>
          </a:prstGeom>
          <a:noFill/>
        </p:spPr>
        <p:txBody>
          <a:bodyPr wrap="square" rtlCol="0">
            <a:spAutoFit/>
          </a:bodyPr>
          <a:lstStyle/>
          <a:p>
            <a:pPr indent="180000" algn="ctr"/>
            <a:r>
              <a:rPr lang="en-US" sz="2000" b="1" dirty="0" smtClean="0">
                <a:solidFill>
                  <a:prstClr val="black"/>
                </a:solidFill>
                <a:latin typeface="Arial" panose="020B0604020202020204" pitchFamily="34" charset="0"/>
                <a:cs typeface="Arial" panose="020B0604020202020204" pitchFamily="34" charset="0"/>
              </a:rPr>
              <a:t>Royal family today: duties and responsibilities in modern Great Britain </a:t>
            </a:r>
          </a:p>
        </p:txBody>
      </p:sp>
      <p:sp>
        <p:nvSpPr>
          <p:cNvPr id="6" name="TextBox 5"/>
          <p:cNvSpPr txBox="1"/>
          <p:nvPr/>
        </p:nvSpPr>
        <p:spPr>
          <a:xfrm>
            <a:off x="179512" y="836712"/>
            <a:ext cx="8784976" cy="2677656"/>
          </a:xfrm>
          <a:prstGeom prst="rect">
            <a:avLst/>
          </a:prstGeom>
          <a:noFill/>
        </p:spPr>
        <p:txBody>
          <a:bodyPr wrap="square" rtlCol="0">
            <a:spAutoFit/>
          </a:bodyPr>
          <a:lstStyle/>
          <a:p>
            <a:pPr algn="just">
              <a:buFont typeface="Arial" pitchFamily="34" charset="0"/>
              <a:buChar char="•"/>
            </a:pPr>
            <a:r>
              <a:rPr lang="en-GB" sz="1200" dirty="0" smtClean="0">
                <a:solidFill>
                  <a:prstClr val="black"/>
                </a:solidFill>
                <a:latin typeface="Arial" panose="020B0604020202020204" pitchFamily="34" charset="0"/>
                <a:cs typeface="Arial" panose="020B0604020202020204" pitchFamily="34" charset="0"/>
              </a:rPr>
              <a:t>  </a:t>
            </a:r>
            <a:r>
              <a:rPr lang="en-GB" sz="1200" b="1" dirty="0" smtClean="0">
                <a:solidFill>
                  <a:prstClr val="black"/>
                </a:solidFill>
                <a:latin typeface="Arial" panose="020B0604020202020204" pitchFamily="34" charset="0"/>
                <a:cs typeface="Arial" panose="020B0604020202020204" pitchFamily="34" charset="0"/>
              </a:rPr>
              <a:t>Public Ceremonies and Receptions</a:t>
            </a:r>
            <a:r>
              <a:rPr lang="en-GB" sz="1200" dirty="0" smtClean="0">
                <a:solidFill>
                  <a:prstClr val="black"/>
                </a:solidFill>
                <a:latin typeface="Arial" panose="020B0604020202020204" pitchFamily="34" charset="0"/>
                <a:cs typeface="Arial" panose="020B0604020202020204" pitchFamily="34" charset="0"/>
              </a:rPr>
              <a:t>: </a:t>
            </a:r>
            <a:r>
              <a:rPr lang="en-US" sz="1200" dirty="0" smtClean="0">
                <a:solidFill>
                  <a:prstClr val="black"/>
                </a:solidFill>
                <a:latin typeface="Arial" panose="020B0604020202020204" pitchFamily="34" charset="0"/>
                <a:cs typeface="Arial" panose="020B0604020202020204" pitchFamily="34" charset="0"/>
              </a:rPr>
              <a:t>one of the main things the Royal Family does is attend various ceremonies and receptions, from meeting with political ministers and ambassadors to attending formal dinners and social events.</a:t>
            </a:r>
          </a:p>
          <a:p>
            <a:pPr algn="just">
              <a:buFont typeface="Arial" pitchFamily="34" charset="0"/>
              <a:buChar char="•"/>
            </a:pPr>
            <a:r>
              <a:rPr lang="en-GB" sz="1200" b="1" dirty="0" smtClean="0">
                <a:solidFill>
                  <a:prstClr val="black"/>
                </a:solidFill>
                <a:latin typeface="Arial" panose="020B0604020202020204" pitchFamily="34" charset="0"/>
                <a:cs typeface="Arial" panose="020B0604020202020204" pitchFamily="34" charset="0"/>
              </a:rPr>
              <a:t>  Military Service</a:t>
            </a:r>
            <a:r>
              <a:rPr lang="en-GB" sz="1200" dirty="0" smtClean="0">
                <a:solidFill>
                  <a:prstClr val="black"/>
                </a:solidFill>
                <a:latin typeface="Arial" panose="020B0604020202020204" pitchFamily="34" charset="0"/>
                <a:cs typeface="Arial" panose="020B0604020202020204" pitchFamily="34" charset="0"/>
              </a:rPr>
              <a:t>: </a:t>
            </a:r>
            <a:r>
              <a:rPr lang="en-US" sz="1200" dirty="0" smtClean="0">
                <a:solidFill>
                  <a:prstClr val="black"/>
                </a:solidFill>
                <a:latin typeface="Arial" panose="020B0604020202020204" pitchFamily="34" charset="0"/>
                <a:cs typeface="Arial" panose="020B0604020202020204" pitchFamily="34" charset="0"/>
              </a:rPr>
              <a:t>Members of the Royal Family are also actively involved with the military, from coordinating various projects to supporting disadvantaged young people and promoting welfare of those who have served in the Armed Forces. Both Prince Harry and Prince William served time in the military. Harry has the rank of Captain in the Armed Forces, while William underwent helicopter training to later become a search and rescue pilot. </a:t>
            </a:r>
          </a:p>
          <a:p>
            <a:pPr algn="just">
              <a:buFont typeface="Arial" pitchFamily="34" charset="0"/>
              <a:buChar char="•"/>
            </a:pPr>
            <a:r>
              <a:rPr lang="en-US" sz="1200" dirty="0" smtClean="0">
                <a:solidFill>
                  <a:prstClr val="black"/>
                </a:solidFill>
                <a:latin typeface="Arial" panose="020B0604020202020204" pitchFamily="34" charset="0"/>
                <a:cs typeface="Arial" panose="020B0604020202020204" pitchFamily="34" charset="0"/>
              </a:rPr>
              <a:t> </a:t>
            </a:r>
            <a:r>
              <a:rPr lang="en-GB" sz="1200" b="1" dirty="0" smtClean="0">
                <a:solidFill>
                  <a:prstClr val="black"/>
                </a:solidFill>
                <a:latin typeface="Arial" panose="020B0604020202020204" pitchFamily="34" charset="0"/>
                <a:cs typeface="Arial" panose="020B0604020202020204" pitchFamily="34" charset="0"/>
              </a:rPr>
              <a:t>Foreign Engagements</a:t>
            </a:r>
            <a:r>
              <a:rPr lang="en-GB" sz="1200" dirty="0" smtClean="0">
                <a:solidFill>
                  <a:prstClr val="black"/>
                </a:solidFill>
                <a:latin typeface="Arial" panose="020B0604020202020204" pitchFamily="34" charset="0"/>
                <a:cs typeface="Arial" panose="020B0604020202020204" pitchFamily="34" charset="0"/>
              </a:rPr>
              <a:t>: </a:t>
            </a:r>
            <a:r>
              <a:rPr lang="en-US" sz="1200" dirty="0" smtClean="0">
                <a:solidFill>
                  <a:prstClr val="black"/>
                </a:solidFill>
                <a:latin typeface="Arial" panose="020B0604020202020204" pitchFamily="34" charset="0"/>
                <a:cs typeface="Arial" panose="020B0604020202020204" pitchFamily="34" charset="0"/>
              </a:rPr>
              <a:t>Members of the Royal Family go on various engagements and foreign tours to establish and maintain diplomacy and international relations.</a:t>
            </a:r>
          </a:p>
          <a:p>
            <a:pPr algn="just">
              <a:buFont typeface="Arial" pitchFamily="34" charset="0"/>
              <a:buChar char="•"/>
            </a:pP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 </a:t>
            </a:r>
            <a:r>
              <a:rPr lang="en-GB" sz="1200" b="1" dirty="0" smtClean="0">
                <a:solidFill>
                  <a:prstClr val="black"/>
                </a:solidFill>
                <a:latin typeface="Arial" panose="020B0604020202020204" pitchFamily="34" charset="0"/>
                <a:cs typeface="Arial" panose="020B0604020202020204" pitchFamily="34" charset="0"/>
              </a:rPr>
              <a:t>Awards and Recognition</a:t>
            </a:r>
            <a:r>
              <a:rPr lang="en-GB" sz="1200" dirty="0" smtClean="0">
                <a:solidFill>
                  <a:prstClr val="black"/>
                </a:solidFill>
                <a:latin typeface="Arial" panose="020B0604020202020204" pitchFamily="34" charset="0"/>
                <a:cs typeface="Arial" panose="020B0604020202020204" pitchFamily="34" charset="0"/>
              </a:rPr>
              <a:t>: </a:t>
            </a:r>
            <a:r>
              <a:rPr lang="en-US" sz="1200" dirty="0" smtClean="0">
                <a:solidFill>
                  <a:prstClr val="black"/>
                </a:solidFill>
                <a:latin typeface="Arial" panose="020B0604020202020204" pitchFamily="34" charset="0"/>
                <a:cs typeface="Arial" panose="020B0604020202020204" pitchFamily="34" charset="0"/>
              </a:rPr>
              <a:t>Another responsibility of the Royal Family is to highlight and recognize the achievements of others by attending various award ceremonies and events, bringing attention to the outstanding individuals and their accomplishments.</a:t>
            </a:r>
          </a:p>
          <a:p>
            <a:pPr algn="just">
              <a:buFont typeface="Arial" pitchFamily="34" charset="0"/>
              <a:buChar char="•"/>
            </a:pP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 </a:t>
            </a:r>
            <a:r>
              <a:rPr lang="en-US" sz="1200" b="1" dirty="0" smtClean="0">
                <a:solidFill>
                  <a:prstClr val="black"/>
                </a:solidFill>
                <a:latin typeface="Arial" panose="020B0604020202020204" pitchFamily="34" charset="0"/>
                <a:cs typeface="Arial" panose="020B0604020202020204" pitchFamily="34" charset="0"/>
              </a:rPr>
              <a:t>Charity Events</a:t>
            </a:r>
            <a:r>
              <a:rPr lang="en-US" sz="1200" dirty="0" smtClean="0">
                <a:solidFill>
                  <a:prstClr val="black"/>
                </a:solidFill>
                <a:latin typeface="Arial" panose="020B0604020202020204" pitchFamily="34" charset="0"/>
                <a:cs typeface="Arial" panose="020B0604020202020204" pitchFamily="34" charset="0"/>
              </a:rPr>
              <a:t>: Members of the Royal Family also participate in various charitable causes and patronages, supporting the Queen by helping carry out charity work and public service. Each of the Royals holds various President/Patron roles for numerous charities, and some have even started their own organizations, like Prince Harry.</a:t>
            </a:r>
          </a:p>
          <a:p>
            <a:pPr algn="just">
              <a:buFont typeface="Arial" pitchFamily="34" charset="0"/>
              <a:buChar char="•"/>
            </a:pPr>
            <a:endParaRPr lang="ru-RU" sz="1200" dirty="0" smtClean="0">
              <a:solidFill>
                <a:prstClr val="black"/>
              </a:solidFill>
              <a:latin typeface="Arial" panose="020B0604020202020204" pitchFamily="34" charset="0"/>
              <a:cs typeface="Arial" panose="020B0604020202020204" pitchFamily="34" charset="0"/>
            </a:endParaRPr>
          </a:p>
        </p:txBody>
      </p:sp>
      <p:sp>
        <p:nvSpPr>
          <p:cNvPr id="8" name="TextBox 7"/>
          <p:cNvSpPr txBox="1"/>
          <p:nvPr/>
        </p:nvSpPr>
        <p:spPr>
          <a:xfrm>
            <a:off x="2195736" y="3429000"/>
            <a:ext cx="3672408" cy="400110"/>
          </a:xfrm>
          <a:prstGeom prst="rect">
            <a:avLst/>
          </a:prstGeom>
          <a:noFill/>
        </p:spPr>
        <p:txBody>
          <a:bodyPr wrap="square" rtlCol="0">
            <a:spAutoFit/>
          </a:bodyPr>
          <a:lstStyle/>
          <a:p>
            <a:pPr indent="180000" algn="ctr"/>
            <a:r>
              <a:rPr lang="en-US" sz="2000" b="1" dirty="0" smtClean="0">
                <a:solidFill>
                  <a:prstClr val="black"/>
                </a:solidFill>
                <a:latin typeface="Arial" panose="020B0604020202020204" pitchFamily="34" charset="0"/>
                <a:cs typeface="Arial" panose="020B0604020202020204" pitchFamily="34" charset="0"/>
              </a:rPr>
              <a:t>Charities and patronages</a:t>
            </a:r>
          </a:p>
        </p:txBody>
      </p:sp>
      <p:sp>
        <p:nvSpPr>
          <p:cNvPr id="9" name="TextBox 8"/>
          <p:cNvSpPr txBox="1"/>
          <p:nvPr/>
        </p:nvSpPr>
        <p:spPr>
          <a:xfrm>
            <a:off x="179512" y="3933056"/>
            <a:ext cx="8964488" cy="3046988"/>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The Queen and other Members of the Royal Family lend their names and much of their time to many different charities and organizations. Currently, over 3,000 organizations list a member of the Royal Family as their patron or president.  These range from well-known charities such as the British Red Cross to new, smaller charities like the </a:t>
            </a:r>
            <a:r>
              <a:rPr lang="en-US" sz="1200" dirty="0" err="1" smtClean="0">
                <a:solidFill>
                  <a:prstClr val="black"/>
                </a:solidFill>
                <a:latin typeface="Arial" panose="020B0604020202020204" pitchFamily="34" charset="0"/>
                <a:cs typeface="Arial" panose="020B0604020202020204" pitchFamily="34" charset="0"/>
              </a:rPr>
              <a:t>Reedham</a:t>
            </a:r>
            <a:r>
              <a:rPr lang="en-US" sz="1200" dirty="0" smtClean="0">
                <a:solidFill>
                  <a:prstClr val="black"/>
                </a:solidFill>
                <a:latin typeface="Arial" panose="020B0604020202020204" pitchFamily="34" charset="0"/>
                <a:cs typeface="Arial" panose="020B0604020202020204" pitchFamily="34" charset="0"/>
              </a:rPr>
              <a:t> Children's Trust, to regiments in the Armed Forces.</a:t>
            </a:r>
          </a:p>
          <a:p>
            <a:pPr algn="just"/>
            <a:r>
              <a:rPr lang="en-US" sz="1200" dirty="0" smtClean="0">
                <a:solidFill>
                  <a:prstClr val="black"/>
                </a:solidFill>
                <a:latin typeface="Arial" panose="020B0604020202020204" pitchFamily="34" charset="0"/>
                <a:cs typeface="Arial" panose="020B0604020202020204" pitchFamily="34" charset="0"/>
              </a:rPr>
              <a:t>Members of the Royal Family have links with hundreds of charities, military associations, professional bodies and public service organizations. Some are well known, while others may be smaller bodies working in a very specialist area or on a local basis only. Having a Royal patron provides vital publicity for the work of these organizations, and allows their enormous achievements and contributions to society to be recognized. Every member of the Royal Family receives hundreds of requests each year from organizations asking for their support.  Royal patronages add status to an organization, and visits and involvement from a Royal Patron can often bring much needed publicity. </a:t>
            </a:r>
          </a:p>
          <a:p>
            <a:pPr algn="just"/>
            <a:r>
              <a:rPr lang="en-US" sz="1200" dirty="0" smtClean="0">
                <a:solidFill>
                  <a:prstClr val="black"/>
                </a:solidFill>
                <a:latin typeface="Arial" panose="020B0604020202020204" pitchFamily="34" charset="0"/>
                <a:cs typeface="Arial" panose="020B0604020202020204" pitchFamily="34" charset="0"/>
              </a:rPr>
              <a:t>For this reason, members of the Royal Family tend to limit their patronages to a manageable number to ensure that they can give each organization a significant amount of their time. The exceptions to this are The Queen and The Duke of Edinburgh who hold over a thousand Patronages between them, many of which were inherited from previous Monarchs.</a:t>
            </a:r>
            <a:r>
              <a:rPr lang="en-US" sz="1200" dirty="0" smtClean="0">
                <a:solidFill>
                  <a:prstClr val="black"/>
                </a:solidFill>
              </a:rPr>
              <a:t/>
            </a:r>
            <a:br>
              <a:rPr lang="en-US" sz="1200" dirty="0" smtClean="0">
                <a:solidFill>
                  <a:prstClr val="black"/>
                </a:solidFill>
              </a:rPr>
            </a:br>
            <a:endParaRPr lang="en-US" sz="1200" dirty="0" smtClean="0">
              <a:solidFill>
                <a:prstClr val="black"/>
              </a:solidFill>
              <a:latin typeface="Arial" panose="020B0604020202020204" pitchFamily="34" charset="0"/>
              <a:cs typeface="Arial" panose="020B0604020202020204" pitchFamily="34" charset="0"/>
            </a:endParaRPr>
          </a:p>
          <a:p>
            <a:pPr algn="just"/>
            <a:r>
              <a:rPr lang="en-US" sz="1200" dirty="0" smtClean="0">
                <a:solidFill>
                  <a:prstClr val="black"/>
                </a:solidFill>
                <a:hlinkClick r:id="rId3"/>
              </a:rPr>
              <a:t/>
            </a:r>
            <a:br>
              <a:rPr lang="en-US" sz="1200" dirty="0" smtClean="0">
                <a:solidFill>
                  <a:prstClr val="black"/>
                </a:solidFill>
                <a:hlinkClick r:id="rId3"/>
              </a:rPr>
            </a:br>
            <a:endParaRPr lang="ru-RU" sz="1200" dirty="0" smtClean="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75446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012160" y="6237312"/>
            <a:ext cx="2133600" cy="365125"/>
          </a:xfrm>
        </p:spPr>
        <p:txBody>
          <a:bodyPr/>
          <a:lstStyle/>
          <a:p>
            <a:fld id="{FF75B4CE-5129-41CA-A75E-F2AE589D1F47}" type="slidenum">
              <a:rPr lang="en-US" smtClean="0">
                <a:solidFill>
                  <a:prstClr val="black">
                    <a:tint val="75000"/>
                  </a:prstClr>
                </a:solidFill>
              </a:rPr>
              <a:pPr/>
              <a:t>20</a:t>
            </a:fld>
            <a:endParaRPr lang="en-US" dirty="0">
              <a:solidFill>
                <a:prstClr val="black">
                  <a:tint val="75000"/>
                </a:prstClr>
              </a:solidFill>
            </a:endParaRPr>
          </a:p>
        </p:txBody>
      </p:sp>
      <p:sp>
        <p:nvSpPr>
          <p:cNvPr id="5" name="TextBox 4"/>
          <p:cNvSpPr txBox="1"/>
          <p:nvPr/>
        </p:nvSpPr>
        <p:spPr>
          <a:xfrm>
            <a:off x="3527376" y="188640"/>
            <a:ext cx="5616624" cy="400110"/>
          </a:xfrm>
          <a:prstGeom prst="rect">
            <a:avLst/>
          </a:prstGeom>
          <a:noFill/>
        </p:spPr>
        <p:txBody>
          <a:bodyPr wrap="square" rtlCol="0">
            <a:spAutoFit/>
          </a:bodyPr>
          <a:lstStyle/>
          <a:p>
            <a:pPr indent="180000" algn="ctr"/>
            <a:r>
              <a:rPr lang="en-US" sz="2000" b="1" dirty="0" smtClean="0">
                <a:solidFill>
                  <a:prstClr val="black"/>
                </a:solidFill>
                <a:latin typeface="Arial" panose="020B0604020202020204" pitchFamily="34" charset="0"/>
                <a:cs typeface="Arial" panose="020B0604020202020204" pitchFamily="34" charset="0"/>
              </a:rPr>
              <a:t>Royalty: the media and social networks</a:t>
            </a:r>
          </a:p>
        </p:txBody>
      </p:sp>
      <p:sp>
        <p:nvSpPr>
          <p:cNvPr id="6" name="TextBox 5"/>
          <p:cNvSpPr txBox="1"/>
          <p:nvPr/>
        </p:nvSpPr>
        <p:spPr>
          <a:xfrm>
            <a:off x="3779912" y="548680"/>
            <a:ext cx="5364088" cy="1015663"/>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The relationship between the Royals and the media has always been a delicate one. In the early 1980s, according to Royal author Robert Lacey in "A Brief Life of the Queen", the monarch invited the editors of Fleet Street to discuss what might be done to alleviate the pressure the Princess of Wales was feeling at the hands of the media. Later the Privacy Act was introduced</a:t>
            </a:r>
            <a:endParaRPr lang="ru-RU" sz="1200" dirty="0" smtClean="0">
              <a:solidFill>
                <a:prstClr val="black"/>
              </a:solidFill>
              <a:latin typeface="Arial" panose="020B0604020202020204" pitchFamily="34" charset="0"/>
              <a:cs typeface="Arial" panose="020B0604020202020204" pitchFamily="34" charset="0"/>
            </a:endParaRPr>
          </a:p>
        </p:txBody>
      </p:sp>
      <p:pic>
        <p:nvPicPr>
          <p:cNvPr id="8" name="Рисунок 7" descr="1346252072_u917cover-lg.jpg"/>
          <p:cNvPicPr>
            <a:picLocks noChangeAspect="1"/>
          </p:cNvPicPr>
          <p:nvPr/>
        </p:nvPicPr>
        <p:blipFill>
          <a:blip r:embed="rId3" cstate="print"/>
          <a:stretch>
            <a:fillRect/>
          </a:stretch>
        </p:blipFill>
        <p:spPr>
          <a:xfrm>
            <a:off x="7596336" y="3140968"/>
            <a:ext cx="1435938" cy="1967880"/>
          </a:xfrm>
          <a:prstGeom prst="rect">
            <a:avLst/>
          </a:prstGeom>
        </p:spPr>
      </p:pic>
      <p:pic>
        <p:nvPicPr>
          <p:cNvPr id="9" name="Рисунок 8" descr="Us-Weekly-0418.jpg"/>
          <p:cNvPicPr>
            <a:picLocks noChangeAspect="1"/>
          </p:cNvPicPr>
          <p:nvPr/>
        </p:nvPicPr>
        <p:blipFill>
          <a:blip r:embed="rId4" cstate="print"/>
          <a:stretch>
            <a:fillRect/>
          </a:stretch>
        </p:blipFill>
        <p:spPr>
          <a:xfrm>
            <a:off x="6300192" y="4725144"/>
            <a:ext cx="1270905" cy="1745376"/>
          </a:xfrm>
          <a:prstGeom prst="rect">
            <a:avLst/>
          </a:prstGeom>
        </p:spPr>
      </p:pic>
      <p:pic>
        <p:nvPicPr>
          <p:cNvPr id="10" name="Рисунок 9" descr="prince-william-globe-674x583.jpg"/>
          <p:cNvPicPr>
            <a:picLocks noChangeAspect="1"/>
          </p:cNvPicPr>
          <p:nvPr/>
        </p:nvPicPr>
        <p:blipFill>
          <a:blip r:embed="rId5" cstate="print"/>
          <a:stretch>
            <a:fillRect/>
          </a:stretch>
        </p:blipFill>
        <p:spPr>
          <a:xfrm>
            <a:off x="7668344" y="5157192"/>
            <a:ext cx="1295228" cy="1120353"/>
          </a:xfrm>
          <a:prstGeom prst="rect">
            <a:avLst/>
          </a:prstGeom>
        </p:spPr>
      </p:pic>
      <p:pic>
        <p:nvPicPr>
          <p:cNvPr id="11" name="Рисунок 10" descr="Globe10.jpg"/>
          <p:cNvPicPr>
            <a:picLocks noChangeAspect="1"/>
          </p:cNvPicPr>
          <p:nvPr/>
        </p:nvPicPr>
        <p:blipFill>
          <a:blip r:embed="rId6" cstate="print"/>
          <a:stretch>
            <a:fillRect/>
          </a:stretch>
        </p:blipFill>
        <p:spPr>
          <a:xfrm>
            <a:off x="6228184" y="3140968"/>
            <a:ext cx="1322309" cy="1528589"/>
          </a:xfrm>
          <a:prstGeom prst="rect">
            <a:avLst/>
          </a:prstGeom>
        </p:spPr>
      </p:pic>
      <p:pic>
        <p:nvPicPr>
          <p:cNvPr id="12" name="Рисунок 11" descr="OK_cover_royal-weddingOPT.jpg"/>
          <p:cNvPicPr>
            <a:picLocks noChangeAspect="1"/>
          </p:cNvPicPr>
          <p:nvPr/>
        </p:nvPicPr>
        <p:blipFill>
          <a:blip r:embed="rId7" cstate="print"/>
          <a:stretch>
            <a:fillRect/>
          </a:stretch>
        </p:blipFill>
        <p:spPr>
          <a:xfrm>
            <a:off x="179512" y="4725144"/>
            <a:ext cx="1414636" cy="1916832"/>
          </a:xfrm>
          <a:prstGeom prst="rect">
            <a:avLst/>
          </a:prstGeom>
        </p:spPr>
      </p:pic>
      <p:pic>
        <p:nvPicPr>
          <p:cNvPr id="13" name="Рисунок 12" descr="5e81495a6deca20598be6c1539aa69da.jpg"/>
          <p:cNvPicPr>
            <a:picLocks noChangeAspect="1"/>
          </p:cNvPicPr>
          <p:nvPr/>
        </p:nvPicPr>
        <p:blipFill>
          <a:blip r:embed="rId8" cstate="print"/>
          <a:stretch>
            <a:fillRect/>
          </a:stretch>
        </p:blipFill>
        <p:spPr>
          <a:xfrm>
            <a:off x="1547664" y="4797152"/>
            <a:ext cx="1431328" cy="1844824"/>
          </a:xfrm>
          <a:prstGeom prst="rect">
            <a:avLst/>
          </a:prstGeom>
        </p:spPr>
      </p:pic>
      <p:pic>
        <p:nvPicPr>
          <p:cNvPr id="14" name="Рисунок 13" descr="pa-22896016-1.jpg"/>
          <p:cNvPicPr>
            <a:picLocks noChangeAspect="1"/>
          </p:cNvPicPr>
          <p:nvPr/>
        </p:nvPicPr>
        <p:blipFill>
          <a:blip r:embed="rId9" cstate="print"/>
          <a:stretch>
            <a:fillRect/>
          </a:stretch>
        </p:blipFill>
        <p:spPr>
          <a:xfrm>
            <a:off x="179512" y="116632"/>
            <a:ext cx="3556689" cy="1368152"/>
          </a:xfrm>
          <a:prstGeom prst="rect">
            <a:avLst/>
          </a:prstGeom>
        </p:spPr>
      </p:pic>
      <p:sp>
        <p:nvSpPr>
          <p:cNvPr id="15" name="TextBox 14"/>
          <p:cNvSpPr txBox="1"/>
          <p:nvPr/>
        </p:nvSpPr>
        <p:spPr>
          <a:xfrm>
            <a:off x="0" y="1484784"/>
            <a:ext cx="9144000" cy="1846659"/>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but it didn't stop the paparazzi hounding Princess Diana, especially abroad, and, ultimately, their pursuit of her contributed to her untimely death. </a:t>
            </a:r>
          </a:p>
          <a:p>
            <a:pPr algn="just"/>
            <a:r>
              <a:rPr lang="en-US" sz="1200" dirty="0" smtClean="0">
                <a:solidFill>
                  <a:prstClr val="black"/>
                </a:solidFill>
                <a:latin typeface="Arial" panose="020B0604020202020204" pitchFamily="34" charset="0"/>
                <a:cs typeface="Arial" panose="020B0604020202020204" pitchFamily="34" charset="0"/>
                <a:hlinkClick r:id="rId10"/>
              </a:rPr>
              <a:t>Official Media Centre of the Royal Family</a:t>
            </a:r>
            <a:r>
              <a:rPr lang="en-US" sz="1200" dirty="0" smtClean="0">
                <a:solidFill>
                  <a:prstClr val="black"/>
                </a:solidFill>
                <a:latin typeface="Arial" panose="020B0604020202020204" pitchFamily="34" charset="0"/>
                <a:cs typeface="Arial" panose="020B0604020202020204" pitchFamily="34" charset="0"/>
              </a:rPr>
              <a:t> provides the journalists and all Internet viewers with official press releases and announcements, photos, reports and interviews of the Royal Family visits in the UK and overseas. </a:t>
            </a:r>
          </a:p>
          <a:p>
            <a:pPr algn="just"/>
            <a:r>
              <a:rPr lang="en-US" sz="1200" dirty="0" smtClean="0">
                <a:solidFill>
                  <a:prstClr val="black"/>
                </a:solidFill>
                <a:latin typeface="Arial" panose="020B0604020202020204" pitchFamily="34" charset="0"/>
                <a:cs typeface="Arial" panose="020B0604020202020204" pitchFamily="34" charset="0"/>
              </a:rPr>
              <a:t>Most news organizations treat the royals with a great deal of respect ensuring nothing they publish might offend the family. However, some news outlets try to degrade the royal family and invade in their privacy. The example of poor journalism can be seen in UK tabloids. In 2016 Britain’s royal family adopted an increasingly aggressive line against the tabloids, pushing back against what it sees as intrusion and inaccuracy by engaging directly with the public through social media. The long-running cold war between the royals</a:t>
            </a:r>
            <a:endParaRPr lang="ru-RU" sz="1200" dirty="0" smtClean="0">
              <a:solidFill>
                <a:prstClr val="black"/>
              </a:solidFill>
              <a:latin typeface="Arial" panose="020B0604020202020204" pitchFamily="34" charset="0"/>
              <a:cs typeface="Arial" panose="020B0604020202020204" pitchFamily="34" charset="0"/>
            </a:endParaRPr>
          </a:p>
          <a:p>
            <a:pPr algn="just"/>
            <a:endParaRPr lang="ru-RU" dirty="0">
              <a:solidFill>
                <a:prstClr val="black"/>
              </a:solidFill>
            </a:endParaRPr>
          </a:p>
        </p:txBody>
      </p:sp>
      <p:sp>
        <p:nvSpPr>
          <p:cNvPr id="16" name="TextBox 15"/>
          <p:cNvSpPr txBox="1"/>
          <p:nvPr/>
        </p:nvSpPr>
        <p:spPr>
          <a:xfrm>
            <a:off x="0" y="2996952"/>
            <a:ext cx="6156176" cy="1754326"/>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and the popular press broke into open hostilities when Prince Harry took the unusual step of issuing a public statement which accused the media of harassing and abusing his partner, the American actress Meghan </a:t>
            </a:r>
            <a:r>
              <a:rPr lang="en-US" sz="1200" dirty="0" err="1" smtClean="0">
                <a:solidFill>
                  <a:prstClr val="black"/>
                </a:solidFill>
                <a:latin typeface="Arial" panose="020B0604020202020204" pitchFamily="34" charset="0"/>
                <a:cs typeface="Arial" panose="020B0604020202020204" pitchFamily="34" charset="0"/>
              </a:rPr>
              <a:t>Markle</a:t>
            </a:r>
            <a:r>
              <a:rPr lang="en-US" sz="1200" dirty="0" smtClean="0">
                <a:solidFill>
                  <a:prstClr val="black"/>
                </a:solidFill>
                <a:latin typeface="Arial" panose="020B0604020202020204" pitchFamily="34" charset="0"/>
                <a:cs typeface="Arial" panose="020B0604020202020204" pitchFamily="34" charset="0"/>
              </a:rPr>
              <a:t> and of publishing articles with “racial undertones”. This tension has been exacerbated by the palace often choosing to use social media to release new pictures of Prince William, his wife Kate and their children, Prince George and Princess Charlotte. </a:t>
            </a:r>
          </a:p>
          <a:p>
            <a:pPr algn="just"/>
            <a:r>
              <a:rPr lang="en-US" sz="1200" dirty="0" smtClean="0">
                <a:solidFill>
                  <a:prstClr val="black"/>
                </a:solidFill>
                <a:latin typeface="Arial" panose="020B0604020202020204" pitchFamily="34" charset="0"/>
                <a:cs typeface="Arial" panose="020B0604020202020204" pitchFamily="34" charset="0"/>
              </a:rPr>
              <a:t>The Royal Family has 3.6m “likes” on </a:t>
            </a:r>
            <a:r>
              <a:rPr lang="en-US" sz="1200" dirty="0" err="1" smtClean="0">
                <a:solidFill>
                  <a:prstClr val="black"/>
                </a:solidFill>
                <a:latin typeface="Arial" panose="020B0604020202020204" pitchFamily="34" charset="0"/>
                <a:cs typeface="Arial" panose="020B0604020202020204" pitchFamily="34" charset="0"/>
              </a:rPr>
              <a:t>Facebook</a:t>
            </a:r>
            <a:r>
              <a:rPr lang="en-US" sz="1200" dirty="0" smtClean="0">
                <a:solidFill>
                  <a:prstClr val="black"/>
                </a:solidFill>
                <a:latin typeface="Arial" panose="020B0604020202020204" pitchFamily="34" charset="0"/>
                <a:cs typeface="Arial" panose="020B0604020202020204" pitchFamily="34" charset="0"/>
              </a:rPr>
              <a:t>, more than double the circulation of The Sun, and 2.6m followers on Twitter, a sign of the enduring popularity of the royals and the Queen, who turned 90 earlier this year.</a:t>
            </a:r>
            <a:endParaRPr lang="ru-RU" sz="1200" dirty="0" smtClean="0">
              <a:solidFill>
                <a:prstClr val="black"/>
              </a:solidFill>
              <a:latin typeface="Arial" panose="020B0604020202020204" pitchFamily="34" charset="0"/>
              <a:cs typeface="Arial" panose="020B0604020202020204" pitchFamily="34" charset="0"/>
            </a:endParaRPr>
          </a:p>
        </p:txBody>
      </p:sp>
      <p:sp>
        <p:nvSpPr>
          <p:cNvPr id="17" name="TextBox 16"/>
          <p:cNvSpPr txBox="1"/>
          <p:nvPr/>
        </p:nvSpPr>
        <p:spPr>
          <a:xfrm>
            <a:off x="2987824" y="4725144"/>
            <a:ext cx="3096344" cy="1938992"/>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The Sun’s royal photographer Arthur Edwards, who has been covering the family for the newspaper for almost 40 years, said that in recent months a “them and us” stand-off had developed. “Kensington Palace thinks they can control it all themselves. They want to ignore newspapers — but the newspapers aren’t going anywhere. We’ll still be here when Twitter’s finished.”</a:t>
            </a:r>
            <a:endParaRPr lang="ru-RU" sz="1200" dirty="0" smtClean="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98722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012160" y="6237312"/>
            <a:ext cx="2133600" cy="365125"/>
          </a:xfrm>
        </p:spPr>
        <p:txBody>
          <a:bodyPr/>
          <a:lstStyle/>
          <a:p>
            <a:fld id="{FF75B4CE-5129-41CA-A75E-F2AE589D1F47}" type="slidenum">
              <a:rPr lang="en-US" smtClean="0">
                <a:solidFill>
                  <a:prstClr val="black">
                    <a:tint val="75000"/>
                  </a:prstClr>
                </a:solidFill>
              </a:rPr>
              <a:pPr/>
              <a:t>21</a:t>
            </a:fld>
            <a:endParaRPr lang="en-US" dirty="0">
              <a:solidFill>
                <a:prstClr val="black">
                  <a:tint val="75000"/>
                </a:prstClr>
              </a:solidFill>
            </a:endParaRPr>
          </a:p>
        </p:txBody>
      </p:sp>
      <p:pic>
        <p:nvPicPr>
          <p:cNvPr id="5" name="Рисунок 4" descr="Monarchy_The_Royal_Family_at_Work.jpg"/>
          <p:cNvPicPr>
            <a:picLocks noChangeAspect="1"/>
          </p:cNvPicPr>
          <p:nvPr/>
        </p:nvPicPr>
        <p:blipFill>
          <a:blip r:embed="rId4" cstate="print"/>
          <a:stretch>
            <a:fillRect/>
          </a:stretch>
        </p:blipFill>
        <p:spPr>
          <a:xfrm>
            <a:off x="251520" y="260648"/>
            <a:ext cx="2592288" cy="3651109"/>
          </a:xfrm>
          <a:prstGeom prst="rect">
            <a:avLst/>
          </a:prstGeom>
        </p:spPr>
      </p:pic>
      <p:sp>
        <p:nvSpPr>
          <p:cNvPr id="6" name="TextBox 5"/>
          <p:cNvSpPr txBox="1"/>
          <p:nvPr/>
        </p:nvSpPr>
        <p:spPr>
          <a:xfrm>
            <a:off x="251520" y="4797152"/>
            <a:ext cx="2088232" cy="400110"/>
          </a:xfrm>
          <a:prstGeom prst="rect">
            <a:avLst/>
          </a:prstGeom>
          <a:noFill/>
        </p:spPr>
        <p:txBody>
          <a:bodyPr wrap="square" rtlCol="0">
            <a:spAutoFit/>
          </a:bodyPr>
          <a:lstStyle/>
          <a:p>
            <a:r>
              <a:rPr lang="en-US" sz="1000" i="1" dirty="0" smtClean="0">
                <a:solidFill>
                  <a:prstClr val="black"/>
                </a:solidFill>
              </a:rPr>
              <a:t>Poster of BBC TV series “Monarchy: </a:t>
            </a:r>
          </a:p>
          <a:p>
            <a:r>
              <a:rPr lang="en-US" sz="1000" i="1" dirty="0" smtClean="0">
                <a:solidFill>
                  <a:prstClr val="black"/>
                </a:solidFill>
              </a:rPr>
              <a:t>The Royal Family at Work”</a:t>
            </a:r>
            <a:r>
              <a:rPr lang="ru-RU" sz="1000" i="1" dirty="0" smtClean="0">
                <a:solidFill>
                  <a:prstClr val="black"/>
                </a:solidFill>
              </a:rPr>
              <a:t> №1</a:t>
            </a:r>
            <a:endParaRPr lang="ru-RU" sz="1000" i="1" dirty="0">
              <a:solidFill>
                <a:prstClr val="black"/>
              </a:solidFill>
            </a:endParaRPr>
          </a:p>
        </p:txBody>
      </p:sp>
      <p:graphicFrame>
        <p:nvGraphicFramePr>
          <p:cNvPr id="1026" name="Object 2"/>
          <p:cNvGraphicFramePr>
            <a:graphicFrameLocks noChangeAspect="1"/>
          </p:cNvGraphicFramePr>
          <p:nvPr>
            <p:extLst>
              <p:ext uri="{D42A27DB-BD31-4B8C-83A1-F6EECF244321}">
                <p14:modId xmlns:p14="http://schemas.microsoft.com/office/powerpoint/2010/main" val="1348447612"/>
              </p:ext>
            </p:extLst>
          </p:nvPr>
        </p:nvGraphicFramePr>
        <p:xfrm>
          <a:off x="323528" y="5949280"/>
          <a:ext cx="2016224" cy="579804"/>
        </p:xfrm>
        <a:graphic>
          <a:graphicData uri="http://schemas.openxmlformats.org/presentationml/2006/ole">
            <mc:AlternateContent xmlns:mc="http://schemas.openxmlformats.org/markup-compatibility/2006">
              <mc:Choice xmlns:v="urn:schemas-microsoft-com:vml" Requires="v">
                <p:oleObj spid="_x0000_s1040" name="Объект упаковщика для оболочки" showAsIcon="1" r:id="rId5" imgW="1333440" imgH="485640" progId="Package">
                  <p:embed/>
                </p:oleObj>
              </mc:Choice>
              <mc:Fallback>
                <p:oleObj name="Объект упаковщика для оболочки" showAsIcon="1" r:id="rId5" imgW="1333440" imgH="485640" progId="Package">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528" y="5949280"/>
                        <a:ext cx="2016224" cy="579804"/>
                      </a:xfrm>
                      <a:prstGeom prst="rect">
                        <a:avLst/>
                      </a:prstGeom>
                      <a:solidFill>
                        <a:schemeClr val="bg2"/>
                      </a:solidFill>
                      <a:ln w="28575">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TextBox 6"/>
          <p:cNvSpPr txBox="1"/>
          <p:nvPr/>
        </p:nvSpPr>
        <p:spPr>
          <a:xfrm>
            <a:off x="251520" y="5517232"/>
            <a:ext cx="1800200" cy="400110"/>
          </a:xfrm>
          <a:prstGeom prst="rect">
            <a:avLst/>
          </a:prstGeom>
          <a:noFill/>
        </p:spPr>
        <p:txBody>
          <a:bodyPr wrap="square" rtlCol="0">
            <a:spAutoFit/>
          </a:bodyPr>
          <a:lstStyle/>
          <a:p>
            <a:r>
              <a:rPr lang="en-US" sz="1000" i="1" dirty="0" smtClean="0">
                <a:solidFill>
                  <a:prstClr val="black"/>
                </a:solidFill>
              </a:rPr>
              <a:t>The trailer of the documentary series:</a:t>
            </a:r>
            <a:endParaRPr lang="ru-RU" sz="1000" i="1" dirty="0" smtClean="0">
              <a:solidFill>
                <a:prstClr val="black"/>
              </a:solidFill>
            </a:endParaRPr>
          </a:p>
        </p:txBody>
      </p:sp>
      <p:sp>
        <p:nvSpPr>
          <p:cNvPr id="9" name="TextBox 8"/>
          <p:cNvSpPr txBox="1"/>
          <p:nvPr/>
        </p:nvSpPr>
        <p:spPr>
          <a:xfrm>
            <a:off x="3491880" y="116632"/>
            <a:ext cx="5328592" cy="707886"/>
          </a:xfrm>
          <a:prstGeom prst="rect">
            <a:avLst/>
          </a:prstGeom>
          <a:noFill/>
        </p:spPr>
        <p:txBody>
          <a:bodyPr wrap="square" rtlCol="0">
            <a:spAutoFit/>
          </a:bodyPr>
          <a:lstStyle/>
          <a:p>
            <a:pPr algn="ctr"/>
            <a:r>
              <a:rPr lang="en-US" sz="2000" b="1" dirty="0" smtClean="0">
                <a:solidFill>
                  <a:prstClr val="black"/>
                </a:solidFill>
                <a:latin typeface="Arial" panose="020B0604020202020204" pitchFamily="34" charset="0"/>
                <a:cs typeface="Arial" panose="020B0604020202020204" pitchFamily="34" charset="0"/>
              </a:rPr>
              <a:t>“Monarchy: The Royal Family </a:t>
            </a:r>
            <a:br>
              <a:rPr lang="en-US" sz="2000" b="1" dirty="0" smtClean="0">
                <a:solidFill>
                  <a:prstClr val="black"/>
                </a:solidFill>
                <a:latin typeface="Arial" panose="020B0604020202020204" pitchFamily="34" charset="0"/>
                <a:cs typeface="Arial" panose="020B0604020202020204" pitchFamily="34" charset="0"/>
              </a:rPr>
            </a:br>
            <a:r>
              <a:rPr lang="en-US" sz="2000" b="1" dirty="0" smtClean="0">
                <a:solidFill>
                  <a:prstClr val="black"/>
                </a:solidFill>
                <a:latin typeface="Arial" panose="020B0604020202020204" pitchFamily="34" charset="0"/>
                <a:cs typeface="Arial" panose="020B0604020202020204" pitchFamily="34" charset="0"/>
              </a:rPr>
              <a:t>at work” Documentary</a:t>
            </a:r>
            <a:endParaRPr lang="ru-RU" sz="2000" b="1" dirty="0" smtClean="0">
              <a:solidFill>
                <a:prstClr val="black"/>
              </a:solidFill>
              <a:latin typeface="Arial" panose="020B0604020202020204" pitchFamily="34" charset="0"/>
              <a:cs typeface="Arial" panose="020B0604020202020204" pitchFamily="34" charset="0"/>
            </a:endParaRPr>
          </a:p>
        </p:txBody>
      </p:sp>
      <p:sp>
        <p:nvSpPr>
          <p:cNvPr id="10" name="TextBox 9"/>
          <p:cNvSpPr txBox="1"/>
          <p:nvPr/>
        </p:nvSpPr>
        <p:spPr>
          <a:xfrm>
            <a:off x="2987824" y="836712"/>
            <a:ext cx="5940152" cy="2677656"/>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The life of the Royal Family has been filmed a lot, and among the best documentaries we would recommend to watch the series about the real routine duties and responsibilities of its members.</a:t>
            </a:r>
          </a:p>
          <a:p>
            <a:pPr algn="just"/>
            <a:r>
              <a:rPr lang="en-US" sz="1200" dirty="0" smtClean="0">
                <a:solidFill>
                  <a:prstClr val="black"/>
                </a:solidFill>
                <a:latin typeface="Arial" panose="020B0604020202020204" pitchFamily="34" charset="0"/>
                <a:cs typeface="Arial" panose="020B0604020202020204" pitchFamily="34" charset="0"/>
              </a:rPr>
              <a:t>“Monarchy: The Royal Family at Work” (also known as ”A Year with the Queen”) is a fly on the wall documentary TV series made by the BBC and RDF Media which follows the British Royal Family over the course of a year. The documentary is directed by </a:t>
            </a:r>
            <a:r>
              <a:rPr lang="en-GB" sz="1200" dirty="0" smtClean="0">
                <a:solidFill>
                  <a:prstClr val="black"/>
                </a:solidFill>
                <a:latin typeface="Arial" panose="020B0604020202020204" pitchFamily="34" charset="0"/>
                <a:cs typeface="Arial" panose="020B0604020202020204" pitchFamily="34" charset="0"/>
              </a:rPr>
              <a:t>Matt Reid and released on the BBC One channel in 2007. The series contains 8 episodes. </a:t>
            </a:r>
            <a:r>
              <a:rPr lang="en-US" sz="1200" dirty="0" smtClean="0">
                <a:solidFill>
                  <a:prstClr val="black"/>
                </a:solidFill>
                <a:latin typeface="Arial" panose="020B0604020202020204" pitchFamily="34" charset="0"/>
                <a:cs typeface="Arial" panose="020B0604020202020204" pitchFamily="34" charset="0"/>
              </a:rPr>
              <a:t>The promotion for the documentary caused a controversy in 2007 when the BBC showed a group of journalists a trailer of the series including some shots that were edited in non-chronological order making it erroneously appear that Queen Elizabeth II had stormed out of a photo shoot with Annie </a:t>
            </a:r>
            <a:r>
              <a:rPr lang="en-US" sz="1200" dirty="0" err="1" smtClean="0">
                <a:solidFill>
                  <a:prstClr val="black"/>
                </a:solidFill>
                <a:latin typeface="Arial" panose="020B0604020202020204" pitchFamily="34" charset="0"/>
                <a:cs typeface="Arial" panose="020B0604020202020204" pitchFamily="34" charset="0"/>
              </a:rPr>
              <a:t>Leibovitz</a:t>
            </a:r>
            <a:r>
              <a:rPr lang="en-US" sz="1200" dirty="0" smtClean="0">
                <a:solidFill>
                  <a:prstClr val="black"/>
                </a:solidFill>
                <a:latin typeface="Arial" panose="020B0604020202020204" pitchFamily="34" charset="0"/>
                <a:cs typeface="Arial" panose="020B0604020202020204" pitchFamily="34" charset="0"/>
              </a:rPr>
              <a:t> after being asked to remove her 'crown'. </a:t>
            </a:r>
            <a:endParaRPr lang="en-GB" sz="1200" dirty="0" smtClean="0">
              <a:solidFill>
                <a:prstClr val="black"/>
              </a:solidFill>
              <a:latin typeface="Arial" panose="020B0604020202020204" pitchFamily="34" charset="0"/>
              <a:cs typeface="Arial" panose="020B0604020202020204" pitchFamily="34" charset="0"/>
            </a:endParaRPr>
          </a:p>
          <a:p>
            <a:pPr algn="just"/>
            <a:endParaRPr lang="en-GB" sz="1200" dirty="0" smtClean="0">
              <a:solidFill>
                <a:prstClr val="black"/>
              </a:solidFill>
              <a:latin typeface="Arial" panose="020B0604020202020204" pitchFamily="34" charset="0"/>
              <a:cs typeface="Arial" panose="020B0604020202020204" pitchFamily="34" charset="0"/>
            </a:endParaRPr>
          </a:p>
          <a:p>
            <a:pPr algn="just"/>
            <a:endParaRPr lang="ru-RU" sz="1200" dirty="0" smtClean="0">
              <a:solidFill>
                <a:prstClr val="black"/>
              </a:solidFill>
              <a:latin typeface="Arial" panose="020B0604020202020204" pitchFamily="34" charset="0"/>
              <a:cs typeface="Arial" panose="020B0604020202020204" pitchFamily="34" charset="0"/>
            </a:endParaRPr>
          </a:p>
        </p:txBody>
      </p:sp>
      <p:pic>
        <p:nvPicPr>
          <p:cNvPr id="14" name="Рисунок 13" descr="MV5BMTYwNjkxOTgzNV5BMl5BanBnXkFtZTcwMzI0MjEwMg@@._V1_.jpg"/>
          <p:cNvPicPr>
            <a:picLocks noChangeAspect="1"/>
          </p:cNvPicPr>
          <p:nvPr/>
        </p:nvPicPr>
        <p:blipFill>
          <a:blip r:embed="rId7" cstate="print"/>
          <a:stretch>
            <a:fillRect/>
          </a:stretch>
        </p:blipFill>
        <p:spPr>
          <a:xfrm>
            <a:off x="6956092" y="3140969"/>
            <a:ext cx="1999873" cy="2592288"/>
          </a:xfrm>
          <a:prstGeom prst="rect">
            <a:avLst/>
          </a:prstGeom>
        </p:spPr>
      </p:pic>
      <p:sp>
        <p:nvSpPr>
          <p:cNvPr id="15" name="TextBox 14"/>
          <p:cNvSpPr txBox="1"/>
          <p:nvPr/>
        </p:nvSpPr>
        <p:spPr>
          <a:xfrm>
            <a:off x="6876256" y="5877272"/>
            <a:ext cx="2088232" cy="400110"/>
          </a:xfrm>
          <a:prstGeom prst="rect">
            <a:avLst/>
          </a:prstGeom>
          <a:noFill/>
        </p:spPr>
        <p:txBody>
          <a:bodyPr wrap="square" rtlCol="0">
            <a:spAutoFit/>
          </a:bodyPr>
          <a:lstStyle/>
          <a:p>
            <a:r>
              <a:rPr lang="en-US" sz="1000" i="1" dirty="0" smtClean="0">
                <a:solidFill>
                  <a:prstClr val="black"/>
                </a:solidFill>
              </a:rPr>
              <a:t>Poster of BBC TV series “Monarchy: </a:t>
            </a:r>
          </a:p>
          <a:p>
            <a:r>
              <a:rPr lang="en-US" sz="1000" i="1" dirty="0" smtClean="0">
                <a:solidFill>
                  <a:prstClr val="black"/>
                </a:solidFill>
              </a:rPr>
              <a:t>The Royal Family at Work”</a:t>
            </a:r>
            <a:r>
              <a:rPr lang="ru-RU" sz="1000" i="1" dirty="0" smtClean="0">
                <a:solidFill>
                  <a:prstClr val="black"/>
                </a:solidFill>
              </a:rPr>
              <a:t>  №2</a:t>
            </a:r>
            <a:endParaRPr lang="ru-RU" sz="1000" i="1" dirty="0">
              <a:solidFill>
                <a:prstClr val="black"/>
              </a:solidFill>
            </a:endParaRPr>
          </a:p>
        </p:txBody>
      </p:sp>
      <p:sp>
        <p:nvSpPr>
          <p:cNvPr id="16" name="TextBox 15"/>
          <p:cNvSpPr txBox="1"/>
          <p:nvPr/>
        </p:nvSpPr>
        <p:spPr>
          <a:xfrm>
            <a:off x="2987824" y="3140968"/>
            <a:ext cx="3923928" cy="2400657"/>
          </a:xfrm>
          <a:prstGeom prst="rect">
            <a:avLst/>
          </a:prstGeom>
          <a:noFill/>
        </p:spPr>
        <p:txBody>
          <a:bodyPr wrap="square" rtlCol="0">
            <a:spAutoFit/>
          </a:bodyPr>
          <a:lstStyle/>
          <a:p>
            <a:pPr algn="just"/>
            <a:r>
              <a:rPr lang="en-US" sz="1200" dirty="0" smtClean="0">
                <a:solidFill>
                  <a:prstClr val="black"/>
                </a:solidFill>
                <a:latin typeface="Arial" panose="020B0604020202020204" pitchFamily="34" charset="0"/>
                <a:cs typeface="Arial" panose="020B0604020202020204" pitchFamily="34" charset="0"/>
              </a:rPr>
              <a:t>On 11 July 2007, the controller of BBC One, Peter </a:t>
            </a:r>
            <a:r>
              <a:rPr lang="en-US" sz="1200" dirty="0" err="1" smtClean="0">
                <a:solidFill>
                  <a:prstClr val="black"/>
                </a:solidFill>
                <a:latin typeface="Arial" panose="020B0604020202020204" pitchFamily="34" charset="0"/>
                <a:cs typeface="Arial" panose="020B0604020202020204" pitchFamily="34" charset="0"/>
              </a:rPr>
              <a:t>Fincham</a:t>
            </a:r>
            <a:r>
              <a:rPr lang="en-US" sz="1200" dirty="0" smtClean="0">
                <a:solidFill>
                  <a:prstClr val="black"/>
                </a:solidFill>
                <a:latin typeface="Arial" panose="020B0604020202020204" pitchFamily="34" charset="0"/>
                <a:cs typeface="Arial" panose="020B0604020202020204" pitchFamily="34" charset="0"/>
              </a:rPr>
              <a:t>, told journalists at the BBC1 new season launch that the trailer showed the Queen "losing it a bit and walking out in a huff". However, the clip which appeared to show the Queen abruptly leaving in an agitated mood was actually of her entering the shoot. The next day, the BBC issued a statement which pointed out the error and formally apologized to the Queen. Both </a:t>
            </a:r>
            <a:r>
              <a:rPr lang="en-US" sz="1200" dirty="0" err="1" smtClean="0">
                <a:solidFill>
                  <a:prstClr val="black"/>
                </a:solidFill>
                <a:latin typeface="Arial" panose="020B0604020202020204" pitchFamily="34" charset="0"/>
                <a:cs typeface="Arial" panose="020B0604020202020204" pitchFamily="34" charset="0"/>
              </a:rPr>
              <a:t>Fincham</a:t>
            </a:r>
            <a:r>
              <a:rPr lang="en-US" sz="1200" dirty="0" smtClean="0">
                <a:solidFill>
                  <a:prstClr val="black"/>
                </a:solidFill>
                <a:latin typeface="Arial" panose="020B0604020202020204" pitchFamily="34" charset="0"/>
                <a:cs typeface="Arial" panose="020B0604020202020204" pitchFamily="34" charset="0"/>
              </a:rPr>
              <a:t> and the Chief Creative Officer of RDF Media, Stephen Lambert, resigned as a result of the controversy.</a:t>
            </a:r>
            <a:endParaRPr lang="ru-RU" sz="1200" dirty="0" smtClean="0">
              <a:solidFill>
                <a:prstClr val="black"/>
              </a:solidFill>
              <a:latin typeface="Arial" panose="020B0604020202020204" pitchFamily="34" charset="0"/>
              <a:cs typeface="Arial" panose="020B0604020202020204" pitchFamily="34" charset="0"/>
            </a:endParaRPr>
          </a:p>
          <a:p>
            <a:endParaRPr lang="ru-RU" dirty="0">
              <a:solidFill>
                <a:prstClr val="black"/>
              </a:solidFill>
            </a:endParaRPr>
          </a:p>
        </p:txBody>
      </p:sp>
      <p:sp>
        <p:nvSpPr>
          <p:cNvPr id="17" name="TextBox 16"/>
          <p:cNvSpPr txBox="1"/>
          <p:nvPr/>
        </p:nvSpPr>
        <p:spPr>
          <a:xfrm>
            <a:off x="2051720" y="5157192"/>
            <a:ext cx="4752528" cy="461665"/>
          </a:xfrm>
          <a:prstGeom prst="rect">
            <a:avLst/>
          </a:prstGeom>
          <a:noFill/>
        </p:spPr>
        <p:txBody>
          <a:bodyPr wrap="square" rtlCol="0">
            <a:spAutoFit/>
          </a:bodyPr>
          <a:lstStyle/>
          <a:p>
            <a:r>
              <a:rPr lang="en-US" sz="1200" dirty="0" smtClean="0">
                <a:solidFill>
                  <a:prstClr val="black"/>
                </a:solidFill>
                <a:latin typeface="Arial" panose="020B0604020202020204" pitchFamily="34" charset="0"/>
                <a:cs typeface="Arial" panose="020B0604020202020204" pitchFamily="34" charset="0"/>
              </a:rPr>
              <a:t>Among the other worthy documentaries about the Royal Family we would recommend to pay your attention to:</a:t>
            </a:r>
            <a:endParaRPr lang="ru-RU" sz="1200" dirty="0" smtClean="0">
              <a:solidFill>
                <a:prstClr val="black"/>
              </a:solidFill>
              <a:latin typeface="Arial" panose="020B0604020202020204" pitchFamily="34" charset="0"/>
              <a:cs typeface="Arial" panose="020B0604020202020204" pitchFamily="34" charset="0"/>
            </a:endParaRPr>
          </a:p>
        </p:txBody>
      </p:sp>
      <p:sp>
        <p:nvSpPr>
          <p:cNvPr id="18" name="TextBox 17"/>
          <p:cNvSpPr txBox="1"/>
          <p:nvPr/>
        </p:nvSpPr>
        <p:spPr>
          <a:xfrm>
            <a:off x="3059832" y="5589240"/>
            <a:ext cx="5184576" cy="1569660"/>
          </a:xfrm>
          <a:prstGeom prst="rect">
            <a:avLst/>
          </a:prstGeom>
          <a:noFill/>
        </p:spPr>
        <p:txBody>
          <a:bodyPr wrap="square" rtlCol="0">
            <a:spAutoFit/>
          </a:bodyPr>
          <a:lstStyle/>
          <a:p>
            <a:pPr>
              <a:buFont typeface="Arial" pitchFamily="34" charset="0"/>
              <a:buChar char="•"/>
            </a:pPr>
            <a:r>
              <a:rPr lang="en-US" sz="1200" dirty="0" smtClean="0">
                <a:solidFill>
                  <a:prstClr val="black"/>
                </a:solidFill>
                <a:latin typeface="Arial" panose="020B0604020202020204" pitchFamily="34" charset="0"/>
                <a:cs typeface="Arial" panose="020B0604020202020204" pitchFamily="34" charset="0"/>
              </a:rPr>
              <a:t> Windsor Castle – A Royal Year</a:t>
            </a:r>
          </a:p>
          <a:p>
            <a:pPr>
              <a:buFont typeface="Arial" pitchFamily="34" charset="0"/>
              <a:buChar char="•"/>
            </a:pPr>
            <a:r>
              <a:rPr lang="en-US" sz="1200" dirty="0" smtClean="0">
                <a:solidFill>
                  <a:prstClr val="black"/>
                </a:solidFill>
                <a:latin typeface="Arial" panose="020B0604020202020204" pitchFamily="34" charset="0"/>
                <a:cs typeface="Arial" panose="020B0604020202020204" pitchFamily="34" charset="0"/>
              </a:rPr>
              <a:t> George V And Queen Mary – The Royals Who </a:t>
            </a:r>
            <a:br>
              <a:rPr lang="en-US" sz="1200" dirty="0" smtClean="0">
                <a:solidFill>
                  <a:prstClr val="black"/>
                </a:solidFill>
                <a:latin typeface="Arial" panose="020B0604020202020204" pitchFamily="34" charset="0"/>
                <a:cs typeface="Arial" panose="020B0604020202020204" pitchFamily="34" charset="0"/>
              </a:rPr>
            </a:br>
            <a:r>
              <a:rPr lang="en-US" sz="1200" dirty="0" smtClean="0">
                <a:solidFill>
                  <a:prstClr val="black"/>
                </a:solidFill>
                <a:latin typeface="Arial" panose="020B0604020202020204" pitchFamily="34" charset="0"/>
                <a:cs typeface="Arial" panose="020B0604020202020204" pitchFamily="34" charset="0"/>
              </a:rPr>
              <a:t>Rescued The Monarchy</a:t>
            </a:r>
          </a:p>
          <a:p>
            <a:pPr>
              <a:buFont typeface="Arial" pitchFamily="34" charset="0"/>
              <a:buChar char="•"/>
            </a:pPr>
            <a:r>
              <a:rPr lang="en-GB" sz="1200" dirty="0" smtClean="0">
                <a:solidFill>
                  <a:prstClr val="black"/>
                </a:solidFill>
                <a:latin typeface="Arial" panose="020B0604020202020204" pitchFamily="34" charset="0"/>
                <a:cs typeface="Arial" panose="020B0604020202020204" pitchFamily="34" charset="0"/>
              </a:rPr>
              <a:t>Elizabeth R</a:t>
            </a:r>
          </a:p>
          <a:p>
            <a:pPr>
              <a:buFont typeface="Arial" pitchFamily="34" charset="0"/>
              <a:buChar char="•"/>
            </a:pPr>
            <a:r>
              <a:rPr lang="en-GB" sz="1200" dirty="0" smtClean="0">
                <a:solidFill>
                  <a:prstClr val="black"/>
                </a:solidFill>
                <a:latin typeface="Arial" panose="020B0604020202020204" pitchFamily="34" charset="0"/>
                <a:cs typeface="Arial" panose="020B0604020202020204" pitchFamily="34" charset="0"/>
              </a:rPr>
              <a:t>Britain’s Royal Weddings</a:t>
            </a:r>
          </a:p>
          <a:p>
            <a:pPr>
              <a:buFont typeface="Arial" pitchFamily="34" charset="0"/>
              <a:buChar char="•"/>
            </a:pPr>
            <a:r>
              <a:rPr lang="en-GB" sz="1200" dirty="0" smtClean="0">
                <a:solidFill>
                  <a:prstClr val="black"/>
                </a:solidFill>
                <a:latin typeface="Arial" panose="020B0604020202020204" pitchFamily="34" charset="0"/>
                <a:cs typeface="Arial" panose="020B0604020202020204" pitchFamily="34" charset="0"/>
              </a:rPr>
              <a:t>Days Of Majesty</a:t>
            </a:r>
          </a:p>
          <a:p>
            <a:pPr>
              <a:buFont typeface="Arial" pitchFamily="34" charset="0"/>
              <a:buChar char="•"/>
            </a:pPr>
            <a:endParaRPr lang="en-US" sz="1200" b="1" cap="all" dirty="0" smtClean="0">
              <a:solidFill>
                <a:prstClr val="black"/>
              </a:solidFill>
            </a:endParaRPr>
          </a:p>
          <a:p>
            <a:pPr>
              <a:buFont typeface="Arial" pitchFamily="34" charset="0"/>
              <a:buChar char="•"/>
            </a:pPr>
            <a:endParaRPr lang="en-US" sz="1200" dirty="0" smtClean="0">
              <a:solidFill>
                <a:prstClr val="black"/>
              </a:solidFill>
              <a:latin typeface="Arial" panose="020B0604020202020204" pitchFamily="34" charset="0"/>
              <a:cs typeface="Arial" panose="020B0604020202020204" pitchFamily="34" charset="0"/>
            </a:endParaRPr>
          </a:p>
        </p:txBody>
      </p:sp>
      <p:pic>
        <p:nvPicPr>
          <p:cNvPr id="20" name="Рисунок 19" descr="bbc-logo-design.gif"/>
          <p:cNvPicPr>
            <a:picLocks noChangeAspect="1"/>
          </p:cNvPicPr>
          <p:nvPr/>
        </p:nvPicPr>
        <p:blipFill>
          <a:blip r:embed="rId8" cstate="print"/>
          <a:stretch>
            <a:fillRect/>
          </a:stretch>
        </p:blipFill>
        <p:spPr>
          <a:xfrm>
            <a:off x="179512" y="4005064"/>
            <a:ext cx="2047875" cy="714375"/>
          </a:xfrm>
          <a:prstGeom prst="rect">
            <a:avLst/>
          </a:prstGeom>
        </p:spPr>
      </p:pic>
    </p:spTree>
    <p:extLst>
      <p:ext uri="{BB962C8B-B14F-4D97-AF65-F5344CB8AC3E}">
        <p14:creationId xmlns:p14="http://schemas.microsoft.com/office/powerpoint/2010/main" val="25610050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a:xfrm>
            <a:off x="6012160" y="6237312"/>
            <a:ext cx="2133600" cy="365125"/>
          </a:xfrm>
        </p:spPr>
        <p:txBody>
          <a:bodyPr/>
          <a:lstStyle/>
          <a:p>
            <a:fld id="{FF75B4CE-5129-41CA-A75E-F2AE589D1F47}" type="slidenum">
              <a:rPr lang="en-US" smtClean="0">
                <a:solidFill>
                  <a:prstClr val="black">
                    <a:tint val="75000"/>
                  </a:prstClr>
                </a:solidFill>
              </a:rPr>
              <a:pPr/>
              <a:t>22</a:t>
            </a:fld>
            <a:endParaRPr lang="en-US" dirty="0">
              <a:solidFill>
                <a:prstClr val="black">
                  <a:tint val="75000"/>
                </a:prstClr>
              </a:solidFill>
            </a:endParaRPr>
          </a:p>
        </p:txBody>
      </p:sp>
      <p:sp>
        <p:nvSpPr>
          <p:cNvPr id="3" name="TextBox 2"/>
          <p:cNvSpPr txBox="1"/>
          <p:nvPr/>
        </p:nvSpPr>
        <p:spPr>
          <a:xfrm>
            <a:off x="2051720" y="0"/>
            <a:ext cx="5112568" cy="400110"/>
          </a:xfrm>
          <a:prstGeom prst="rect">
            <a:avLst/>
          </a:prstGeom>
          <a:noFill/>
        </p:spPr>
        <p:txBody>
          <a:bodyPr wrap="square" rtlCol="0">
            <a:spAutoFit/>
          </a:bodyPr>
          <a:lstStyle/>
          <a:p>
            <a:pPr indent="180000" algn="ctr"/>
            <a:r>
              <a:rPr lang="en-US" sz="2000" b="1" dirty="0" smtClean="0">
                <a:solidFill>
                  <a:prstClr val="black"/>
                </a:solidFill>
                <a:latin typeface="Arial" panose="020B0604020202020204" pitchFamily="34" charset="0"/>
                <a:cs typeface="Arial" panose="020B0604020202020204" pitchFamily="34" charset="0"/>
              </a:rPr>
              <a:t>Royal Family today: Interesting facts</a:t>
            </a:r>
          </a:p>
        </p:txBody>
      </p:sp>
      <p:sp>
        <p:nvSpPr>
          <p:cNvPr id="7" name="Прямоугольник 6"/>
          <p:cNvSpPr/>
          <p:nvPr/>
        </p:nvSpPr>
        <p:spPr>
          <a:xfrm>
            <a:off x="179512" y="620688"/>
            <a:ext cx="2232248" cy="1728192"/>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smtClean="0">
                <a:solidFill>
                  <a:prstClr val="black"/>
                </a:solidFill>
                <a:latin typeface="Arial" panose="020B0604020202020204" pitchFamily="34" charset="0"/>
                <a:cs typeface="Arial" panose="020B0604020202020204" pitchFamily="34" charset="0"/>
              </a:rPr>
              <a:t>Queen Elizabeth's nickname is </a:t>
            </a:r>
            <a:r>
              <a:rPr lang="en-GB" sz="1200" b="1" dirty="0" err="1" smtClean="0">
                <a:solidFill>
                  <a:prstClr val="black"/>
                </a:solidFill>
                <a:latin typeface="Arial" panose="020B0604020202020204" pitchFamily="34" charset="0"/>
                <a:cs typeface="Arial" panose="020B0604020202020204" pitchFamily="34" charset="0"/>
              </a:rPr>
              <a:t>Lilibet</a:t>
            </a:r>
            <a:endParaRPr lang="en-GB" sz="1200" b="1" dirty="0" smtClean="0">
              <a:solidFill>
                <a:prstClr val="black"/>
              </a:solidFill>
              <a:latin typeface="Arial" panose="020B0604020202020204" pitchFamily="34" charset="0"/>
              <a:cs typeface="Arial" panose="020B0604020202020204" pitchFamily="34" charset="0"/>
            </a:endParaRP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The royal went by the name as a child because she couldn't pronounce Elizabeth when she was a baby.</a:t>
            </a:r>
            <a:endParaRPr lang="ru-RU" sz="1200" dirty="0" smtClean="0">
              <a:solidFill>
                <a:prstClr val="black"/>
              </a:solidFill>
              <a:latin typeface="Arial" panose="020B0604020202020204" pitchFamily="34" charset="0"/>
              <a:cs typeface="Arial" panose="020B0604020202020204" pitchFamily="34" charset="0"/>
            </a:endParaRPr>
          </a:p>
        </p:txBody>
      </p:sp>
      <p:sp>
        <p:nvSpPr>
          <p:cNvPr id="8" name="Прямоугольник 7"/>
          <p:cNvSpPr/>
          <p:nvPr/>
        </p:nvSpPr>
        <p:spPr>
          <a:xfrm>
            <a:off x="179512" y="2492896"/>
            <a:ext cx="2736304" cy="2088232"/>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The Royal Family's last name is Mountbatten-Windsor</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Though the family doesn't often use a surname, any descendant of Queen Elizabeth II "other than those with the style of Royal Highness and the title of Prince/Princess, or female descendants who marry" has the last name Mountbatten-Windsor</a:t>
            </a:r>
            <a:r>
              <a:rPr lang="en-US" sz="1200" dirty="0" smtClean="0">
                <a:solidFill>
                  <a:prstClr val="white"/>
                </a:solidFill>
              </a:rPr>
              <a:t>.</a:t>
            </a:r>
            <a:endParaRPr lang="ru-RU" sz="1200" dirty="0" smtClean="0">
              <a:solidFill>
                <a:prstClr val="black"/>
              </a:solidFill>
              <a:latin typeface="Arial" panose="020B0604020202020204" pitchFamily="34" charset="0"/>
              <a:cs typeface="Arial" panose="020B0604020202020204" pitchFamily="34" charset="0"/>
            </a:endParaRPr>
          </a:p>
        </p:txBody>
      </p:sp>
      <p:sp>
        <p:nvSpPr>
          <p:cNvPr id="9" name="Прямоугольник 8"/>
          <p:cNvSpPr/>
          <p:nvPr/>
        </p:nvSpPr>
        <p:spPr>
          <a:xfrm>
            <a:off x="6732240" y="620688"/>
            <a:ext cx="2232248" cy="1440160"/>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Queen Elizabeth married her third cousin</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She and her husband, Prince Philip, share the same great-great-grandparents, Queen Victoria and Prince Albert</a:t>
            </a:r>
            <a:r>
              <a:rPr lang="en-US" sz="1200" dirty="0" smtClean="0">
                <a:solidFill>
                  <a:prstClr val="white"/>
                </a:solidFill>
              </a:rPr>
              <a:t>.</a:t>
            </a:r>
            <a:endParaRPr lang="ru-RU" sz="1200" dirty="0" smtClean="0">
              <a:solidFill>
                <a:prstClr val="black"/>
              </a:solidFill>
              <a:latin typeface="Arial" panose="020B0604020202020204" pitchFamily="34" charset="0"/>
              <a:cs typeface="Arial" panose="020B0604020202020204" pitchFamily="34" charset="0"/>
            </a:endParaRPr>
          </a:p>
        </p:txBody>
      </p:sp>
      <p:sp>
        <p:nvSpPr>
          <p:cNvPr id="10" name="Прямоугольник 9"/>
          <p:cNvSpPr/>
          <p:nvPr/>
        </p:nvSpPr>
        <p:spPr>
          <a:xfrm>
            <a:off x="6372200" y="2132856"/>
            <a:ext cx="2592288" cy="1800200"/>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Queen Elizabeth celebrates her birthday twice</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Her birthday is fêted on both April 21 — the day of her 1926 birth — and an "official birthday," which usually takes place in either May or June and is paired with the annual Trooping the </a:t>
            </a:r>
            <a:r>
              <a:rPr lang="en-US" sz="1200" dirty="0" err="1" smtClean="0">
                <a:solidFill>
                  <a:prstClr val="black"/>
                </a:solidFill>
                <a:latin typeface="Arial" panose="020B0604020202020204" pitchFamily="34" charset="0"/>
                <a:cs typeface="Arial" panose="020B0604020202020204" pitchFamily="34" charset="0"/>
              </a:rPr>
              <a:t>Colour</a:t>
            </a:r>
            <a:r>
              <a:rPr lang="en-US" sz="1200" dirty="0" smtClean="0">
                <a:solidFill>
                  <a:prstClr val="black"/>
                </a:solidFill>
                <a:latin typeface="Arial" panose="020B0604020202020204" pitchFamily="34" charset="0"/>
                <a:cs typeface="Arial" panose="020B0604020202020204" pitchFamily="34" charset="0"/>
              </a:rPr>
              <a:t> ceremony.</a:t>
            </a:r>
            <a:endParaRPr lang="ru-RU" sz="1200" dirty="0" smtClean="0">
              <a:solidFill>
                <a:prstClr val="black"/>
              </a:solidFill>
              <a:latin typeface="Arial" panose="020B0604020202020204" pitchFamily="34" charset="0"/>
              <a:cs typeface="Arial" panose="020B0604020202020204" pitchFamily="34" charset="0"/>
            </a:endParaRPr>
          </a:p>
        </p:txBody>
      </p:sp>
      <p:sp>
        <p:nvSpPr>
          <p:cNvPr id="11" name="Прямоугольник 10"/>
          <p:cNvSpPr/>
          <p:nvPr/>
        </p:nvSpPr>
        <p:spPr>
          <a:xfrm>
            <a:off x="6012160" y="4005064"/>
            <a:ext cx="2952328" cy="1008112"/>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Queen Elizabeth doesn't need a driver's license</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She isn't legally required to own a driver's license or a passport</a:t>
            </a:r>
            <a:r>
              <a:rPr lang="en-US" sz="1200" dirty="0" smtClean="0">
                <a:solidFill>
                  <a:prstClr val="white"/>
                </a:solidFill>
              </a:rPr>
              <a:t>!</a:t>
            </a:r>
            <a:endParaRPr lang="ru-RU" sz="1200" dirty="0" smtClean="0">
              <a:solidFill>
                <a:prstClr val="black"/>
              </a:solidFill>
              <a:latin typeface="Arial" panose="020B0604020202020204" pitchFamily="34" charset="0"/>
              <a:cs typeface="Arial" panose="020B0604020202020204" pitchFamily="34" charset="0"/>
            </a:endParaRPr>
          </a:p>
        </p:txBody>
      </p:sp>
      <p:sp>
        <p:nvSpPr>
          <p:cNvPr id="12" name="Прямоугольник 11"/>
          <p:cNvSpPr/>
          <p:nvPr/>
        </p:nvSpPr>
        <p:spPr>
          <a:xfrm>
            <a:off x="2771800" y="5445224"/>
            <a:ext cx="3384376" cy="1152128"/>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Prince Charles met Princess Diana when she was 16-years-old</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The future King was dating Diana's older sister Lady Sarah when the two met in the late 1970s.</a:t>
            </a:r>
            <a:endParaRPr lang="ru-RU" sz="1200" dirty="0" smtClean="0">
              <a:solidFill>
                <a:prstClr val="black"/>
              </a:solidFill>
              <a:latin typeface="Arial" panose="020B0604020202020204" pitchFamily="34" charset="0"/>
              <a:cs typeface="Arial" panose="020B0604020202020204" pitchFamily="34" charset="0"/>
            </a:endParaRPr>
          </a:p>
        </p:txBody>
      </p:sp>
      <p:sp>
        <p:nvSpPr>
          <p:cNvPr id="13" name="Прямоугольник 12"/>
          <p:cNvSpPr/>
          <p:nvPr/>
        </p:nvSpPr>
        <p:spPr>
          <a:xfrm>
            <a:off x="3059832" y="4005064"/>
            <a:ext cx="2808312" cy="1296144"/>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Prince </a:t>
            </a:r>
            <a:r>
              <a:rPr lang="en-US" sz="1200" b="1" dirty="0" err="1" smtClean="0">
                <a:solidFill>
                  <a:prstClr val="black"/>
                </a:solidFill>
                <a:latin typeface="Arial" panose="020B0604020202020204" pitchFamily="34" charset="0"/>
                <a:cs typeface="Arial" panose="020B0604020202020204" pitchFamily="34" charset="0"/>
              </a:rPr>
              <a:t>Harry's</a:t>
            </a:r>
            <a:r>
              <a:rPr lang="en-US" sz="1200" b="1" dirty="0" smtClean="0">
                <a:solidFill>
                  <a:prstClr val="black"/>
                </a:solidFill>
                <a:latin typeface="Arial" panose="020B0604020202020204" pitchFamily="34" charset="0"/>
                <a:cs typeface="Arial" panose="020B0604020202020204" pitchFamily="34" charset="0"/>
              </a:rPr>
              <a:t> real name is Henry</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His full name is Henry Charles Albert David Mountbatten-Windsor — Harry is just a nickname!</a:t>
            </a:r>
            <a:endParaRPr lang="ru-RU" sz="1200" dirty="0" smtClean="0">
              <a:solidFill>
                <a:prstClr val="black"/>
              </a:solidFill>
              <a:latin typeface="Arial" panose="020B0604020202020204" pitchFamily="34" charset="0"/>
              <a:cs typeface="Arial" panose="020B0604020202020204" pitchFamily="34" charset="0"/>
            </a:endParaRPr>
          </a:p>
        </p:txBody>
      </p:sp>
      <p:sp>
        <p:nvSpPr>
          <p:cNvPr id="14" name="Прямоугольник 13"/>
          <p:cNvSpPr/>
          <p:nvPr/>
        </p:nvSpPr>
        <p:spPr>
          <a:xfrm>
            <a:off x="179512" y="4725144"/>
            <a:ext cx="2520280" cy="1872208"/>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Kate Middleton has a degree in art history</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She is the UK's first royal bride to have a university degree! Kate graduated from Scotland's University of St. Andrews — where she first met her future husband, Prince William — in 2005.</a:t>
            </a:r>
            <a:endParaRPr lang="ru-RU" sz="1200" dirty="0" smtClean="0">
              <a:solidFill>
                <a:prstClr val="black"/>
              </a:solidFill>
              <a:latin typeface="Arial" panose="020B0604020202020204" pitchFamily="34" charset="0"/>
              <a:cs typeface="Arial" panose="020B0604020202020204" pitchFamily="34" charset="0"/>
            </a:endParaRPr>
          </a:p>
        </p:txBody>
      </p:sp>
      <p:sp>
        <p:nvSpPr>
          <p:cNvPr id="15" name="Прямоугольник 14"/>
          <p:cNvSpPr/>
          <p:nvPr/>
        </p:nvSpPr>
        <p:spPr>
          <a:xfrm>
            <a:off x="2555776" y="620688"/>
            <a:ext cx="3960440" cy="1440160"/>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Prince William has a Scottish Master of Arts degree</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William enrolled at St. Andrew's under the name William Wales in 2001. His Scottish Master of Arts degree with upper second-class honors in geography is the highest degree ever obtained by an heir to the British throne</a:t>
            </a:r>
            <a:endParaRPr lang="ru-RU" sz="1200" dirty="0" smtClean="0">
              <a:solidFill>
                <a:prstClr val="black"/>
              </a:solidFill>
              <a:latin typeface="Arial" panose="020B0604020202020204" pitchFamily="34" charset="0"/>
              <a:cs typeface="Arial" panose="020B0604020202020204" pitchFamily="34" charset="0"/>
            </a:endParaRPr>
          </a:p>
        </p:txBody>
      </p:sp>
      <p:sp>
        <p:nvSpPr>
          <p:cNvPr id="16" name="Прямоугольник 15"/>
          <p:cNvSpPr/>
          <p:nvPr/>
        </p:nvSpPr>
        <p:spPr>
          <a:xfrm>
            <a:off x="2987824" y="2204864"/>
            <a:ext cx="3240360" cy="1656184"/>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Prince William proposed to Kate Middleton in Africa</a:t>
            </a:r>
          </a:p>
          <a:p>
            <a:endParaRPr lang="en-GB" sz="1200" b="1" dirty="0" smtClean="0">
              <a:solidFill>
                <a:prstClr val="black"/>
              </a:solidFill>
              <a:latin typeface="Arial" panose="020B0604020202020204" pitchFamily="34" charset="0"/>
              <a:cs typeface="Arial" panose="020B0604020202020204" pitchFamily="34" charset="0"/>
            </a:endParaRPr>
          </a:p>
          <a:p>
            <a:r>
              <a:rPr lang="en-US" sz="1200" dirty="0" smtClean="0">
                <a:solidFill>
                  <a:prstClr val="black"/>
                </a:solidFill>
                <a:latin typeface="Arial" panose="020B0604020202020204" pitchFamily="34" charset="0"/>
                <a:cs typeface="Arial" panose="020B0604020202020204" pitchFamily="34" charset="0"/>
              </a:rPr>
              <a:t>William carried around his late mother's 18-carat ring in his rucksack before popping the question to Kate during a 10-day trip to Kenya in October 2010.</a:t>
            </a:r>
            <a:endParaRPr lang="ru-RU" sz="1200" dirty="0" smtClean="0">
              <a:solidFill>
                <a:prstClr val="black"/>
              </a:solidFill>
              <a:latin typeface="Arial" panose="020B0604020202020204" pitchFamily="34" charset="0"/>
              <a:cs typeface="Arial" panose="020B0604020202020204" pitchFamily="34" charset="0"/>
            </a:endParaRPr>
          </a:p>
        </p:txBody>
      </p:sp>
      <p:sp>
        <p:nvSpPr>
          <p:cNvPr id="17" name="Прямоугольник 16"/>
          <p:cNvSpPr/>
          <p:nvPr/>
        </p:nvSpPr>
        <p:spPr>
          <a:xfrm>
            <a:off x="6228184" y="5085184"/>
            <a:ext cx="2736304" cy="1224136"/>
          </a:xfrm>
          <a:prstGeom prst="rect">
            <a:avLst/>
          </a:prstGeom>
          <a:solidFill>
            <a:schemeClr val="bg2"/>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200" b="1" dirty="0" smtClean="0">
                <a:solidFill>
                  <a:prstClr val="black"/>
                </a:solidFill>
                <a:latin typeface="Arial" panose="020B0604020202020204" pitchFamily="34" charset="0"/>
                <a:cs typeface="Arial" panose="020B0604020202020204" pitchFamily="34" charset="0"/>
              </a:rPr>
              <a:t>Prince William and Kate Middleton recognized their royal wedding fans</a:t>
            </a:r>
          </a:p>
          <a:p>
            <a:r>
              <a:rPr lang="en-US" sz="1200" dirty="0" smtClean="0">
                <a:solidFill>
                  <a:prstClr val="black"/>
                </a:solidFill>
                <a:latin typeface="Arial" panose="020B0604020202020204" pitchFamily="34" charset="0"/>
                <a:cs typeface="Arial" panose="020B0604020202020204" pitchFamily="34" charset="0"/>
              </a:rPr>
              <a:t>The couple ensured each of the 60,000 fan letters they got for their 2011 wedding received a reply.</a:t>
            </a:r>
            <a:endParaRPr lang="en-GB" sz="1200" dirty="0" smtClean="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18623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dirty="0" smtClean="0"/>
              <a:t>Conclusion</a:t>
            </a:r>
            <a:endParaRPr lang="ru-RU" dirty="0"/>
          </a:p>
        </p:txBody>
      </p:sp>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23</a:t>
            </a:fld>
            <a:endParaRPr lang="en-US" dirty="0">
              <a:solidFill>
                <a:prstClr val="black">
                  <a:tint val="75000"/>
                </a:prstClr>
              </a:solidFill>
            </a:endParaRPr>
          </a:p>
        </p:txBody>
      </p:sp>
      <p:sp>
        <p:nvSpPr>
          <p:cNvPr id="8" name="TextBox 7"/>
          <p:cNvSpPr txBox="1"/>
          <p:nvPr/>
        </p:nvSpPr>
        <p:spPr>
          <a:xfrm>
            <a:off x="515566" y="1484784"/>
            <a:ext cx="7998072" cy="1384995"/>
          </a:xfrm>
          <a:prstGeom prst="rect">
            <a:avLst/>
          </a:prstGeom>
          <a:noFill/>
        </p:spPr>
        <p:txBody>
          <a:bodyPr wrap="square" rtlCol="0">
            <a:spAutoFit/>
          </a:bodyPr>
          <a:lstStyle/>
          <a:p>
            <a:pPr algn="just"/>
            <a:r>
              <a:rPr lang="en-US" sz="1200" dirty="0">
                <a:solidFill>
                  <a:prstClr val="black"/>
                </a:solidFill>
                <a:latin typeface="Arial" panose="020B0604020202020204" pitchFamily="34" charset="0"/>
                <a:cs typeface="Arial" panose="020B0604020202020204" pitchFamily="34" charset="0"/>
              </a:rPr>
              <a:t>The monarchy has adapted by modifying some old rules to follow the evolution of the society. The British are attached to the monarchy but during the different crises, the monarchy had to do some compromises to answer to the expectations of the people. </a:t>
            </a:r>
          </a:p>
          <a:p>
            <a:pPr algn="just"/>
            <a:r>
              <a:rPr lang="en-US" sz="1200" dirty="0">
                <a:solidFill>
                  <a:prstClr val="black"/>
                </a:solidFill>
                <a:latin typeface="Arial" panose="020B0604020202020204" pitchFamily="34" charset="0"/>
                <a:cs typeface="Arial" panose="020B0604020202020204" pitchFamily="34" charset="0"/>
              </a:rPr>
              <a:t>By adapting, the monarchy has lost power. Nowadays, it is more a political, an economic and a media symbol. The Monarchy System is not only a part of history of the country but also the present and </a:t>
            </a:r>
            <a:r>
              <a:rPr lang="en-US" sz="1200" dirty="0" smtClean="0">
                <a:solidFill>
                  <a:prstClr val="black"/>
                </a:solidFill>
                <a:latin typeface="Arial" panose="020B0604020202020204" pitchFamily="34" charset="0"/>
                <a:cs typeface="Arial" panose="020B0604020202020204" pitchFamily="34" charset="0"/>
              </a:rPr>
              <a:t> maybe </a:t>
            </a:r>
            <a:r>
              <a:rPr lang="en-US" sz="1200" dirty="0">
                <a:solidFill>
                  <a:prstClr val="black"/>
                </a:solidFill>
                <a:latin typeface="Arial" panose="020B0604020202020204" pitchFamily="34" charset="0"/>
                <a:cs typeface="Arial" panose="020B0604020202020204" pitchFamily="34" charset="0"/>
              </a:rPr>
              <a:t>the future too. It has led to the economic, social and cultural growth of the nation through centuries and thus, should be respected and honored.</a:t>
            </a:r>
            <a:endParaRPr lang="ru-RU" sz="1200" dirty="0">
              <a:solidFill>
                <a:prstClr val="black"/>
              </a:solidFill>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849" y="3212976"/>
            <a:ext cx="7769506"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123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D0D7DE"/>
            </a:gs>
            <a:gs pos="30000">
              <a:schemeClr val="bg1"/>
            </a:gs>
            <a:gs pos="70000">
              <a:schemeClr val="bg1"/>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Прямоугольник 1"/>
          <p:cNvSpPr/>
          <p:nvPr/>
        </p:nvSpPr>
        <p:spPr>
          <a:xfrm>
            <a:off x="391721" y="2492679"/>
            <a:ext cx="8341835" cy="175432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A brief history of the British</a:t>
            </a:r>
          </a:p>
          <a:p>
            <a:pPr algn="ctr"/>
            <a:r>
              <a:rPr lang="en-US" sz="5400" b="1" spc="50" dirty="0" smtClean="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Monarchy</a:t>
            </a:r>
          </a:p>
        </p:txBody>
      </p:sp>
      <p:sp>
        <p:nvSpPr>
          <p:cNvPr id="3" name="Номер слайда 2"/>
          <p:cNvSpPr>
            <a:spLocks noGrp="1"/>
          </p:cNvSpPr>
          <p:nvPr>
            <p:ph type="sldNum" sz="quarter" idx="12"/>
          </p:nvPr>
        </p:nvSpPr>
        <p:spPr/>
        <p:txBody>
          <a:bodyPr/>
          <a:lstStyle/>
          <a:p>
            <a:fld id="{FF75B4CE-5129-41CA-A75E-F2AE589D1F47}" type="slidenum">
              <a:rPr lang="en-US" smtClean="0">
                <a:solidFill>
                  <a:prstClr val="black">
                    <a:tint val="75000"/>
                  </a:prstClr>
                </a:solidFill>
              </a:rPr>
              <a:pPr/>
              <a:t>2</a:t>
            </a:fld>
            <a:endParaRPr lang="en-US" dirty="0">
              <a:solidFill>
                <a:prstClr val="black">
                  <a:tint val="75000"/>
                </a:prstClr>
              </a:solidFill>
            </a:endParaRPr>
          </a:p>
        </p:txBody>
      </p:sp>
    </p:spTree>
    <p:extLst>
      <p:ext uri="{BB962C8B-B14F-4D97-AF65-F5344CB8AC3E}">
        <p14:creationId xmlns:p14="http://schemas.microsoft.com/office/powerpoint/2010/main" val="3119959493"/>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16632"/>
            <a:ext cx="8784976" cy="1143000"/>
          </a:xfrm>
        </p:spPr>
        <p:txBody>
          <a:bodyPr>
            <a:normAutofit fontScale="90000"/>
          </a:bodyPr>
          <a:lstStyle/>
          <a:p>
            <a:r>
              <a:rPr lang="en-US" dirty="0" smtClean="0">
                <a:latin typeface="Arial" panose="020B0604020202020204" pitchFamily="34" charset="0"/>
                <a:cs typeface="Arial" panose="020B0604020202020204" pitchFamily="34" charset="0"/>
              </a:rPr>
              <a:t>Royal History: most notable monarchs</a:t>
            </a:r>
            <a:endParaRPr lang="ru-RU" dirty="0">
              <a:latin typeface="Arial" panose="020B0604020202020204" pitchFamily="34" charset="0"/>
              <a:cs typeface="Arial" panose="020B0604020202020204" pitchFamily="34" charset="0"/>
            </a:endParaRPr>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539552" y="1193280"/>
            <a:ext cx="1944216" cy="2736304"/>
          </a:xfrm>
          <a:prstGeom prst="rect">
            <a:avLst/>
          </a:prstGeom>
          <a:noFill/>
          <a:extLst>
            <a:ext uri="{909E8E84-426E-40DD-AFC4-6F175D3DCCD1}">
              <a14:hiddenFill xmlns:a14="http://schemas.microsoft.com/office/drawing/2010/main">
                <a:solidFill>
                  <a:srgbClr val="FFFFFF"/>
                </a:solidFill>
              </a14:hiddenFill>
            </a:ext>
          </a:extLst>
        </p:spPr>
      </p:pic>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3</a:t>
            </a:fld>
            <a:endParaRPr lang="en-US" dirty="0">
              <a:solidFill>
                <a:prstClr val="black">
                  <a:tint val="75000"/>
                </a:prstClr>
              </a:solidFill>
            </a:endParaRPr>
          </a:p>
        </p:txBody>
      </p:sp>
      <p:sp>
        <p:nvSpPr>
          <p:cNvPr id="8" name="TextBox 7"/>
          <p:cNvSpPr txBox="1"/>
          <p:nvPr/>
        </p:nvSpPr>
        <p:spPr>
          <a:xfrm>
            <a:off x="2776984" y="1417638"/>
            <a:ext cx="5760640" cy="2677656"/>
          </a:xfrm>
          <a:prstGeom prst="rect">
            <a:avLst/>
          </a:prstGeom>
          <a:noFill/>
        </p:spPr>
        <p:txBody>
          <a:bodyPr wrap="square" rtlCol="0">
            <a:spAutoFit/>
          </a:bodyPr>
          <a:lstStyle/>
          <a:p>
            <a:pPr algn="just"/>
            <a:r>
              <a:rPr lang="en-US" b="1" dirty="0">
                <a:solidFill>
                  <a:prstClr val="black"/>
                </a:solidFill>
              </a:rPr>
              <a:t>Henry </a:t>
            </a:r>
            <a:r>
              <a:rPr lang="en-US" b="1" dirty="0" smtClean="0">
                <a:solidFill>
                  <a:prstClr val="black"/>
                </a:solidFill>
              </a:rPr>
              <a:t>VIII (1491 - 1547)</a:t>
            </a:r>
          </a:p>
          <a:p>
            <a:pPr algn="just"/>
            <a:endParaRPr lang="en-US" b="1" dirty="0">
              <a:solidFill>
                <a:prstClr val="black"/>
              </a:solidFill>
            </a:endParaRPr>
          </a:p>
          <a:p>
            <a:pPr algn="just"/>
            <a:endParaRPr lang="en-US" b="1" dirty="0">
              <a:solidFill>
                <a:prstClr val="black"/>
              </a:solidFill>
            </a:endParaRPr>
          </a:p>
          <a:p>
            <a:pPr algn="just"/>
            <a:r>
              <a:rPr lang="en-US" sz="1200" dirty="0">
                <a:solidFill>
                  <a:prstClr val="black"/>
                </a:solidFill>
                <a:latin typeface="Arial" panose="020B0604020202020204" pitchFamily="34" charset="0"/>
                <a:cs typeface="Arial" panose="020B0604020202020204" pitchFamily="34" charset="0"/>
              </a:rPr>
              <a:t>No English monarch has treated those close to him with such ruthlessness as Henry VIII. </a:t>
            </a:r>
            <a:r>
              <a:rPr lang="en-US" sz="1200" dirty="0" smtClean="0">
                <a:solidFill>
                  <a:prstClr val="black"/>
                </a:solidFill>
                <a:latin typeface="Arial" panose="020B0604020202020204" pitchFamily="34" charset="0"/>
                <a:cs typeface="Arial" panose="020B0604020202020204" pitchFamily="34" charset="0"/>
              </a:rPr>
              <a:t>But </a:t>
            </a:r>
            <a:r>
              <a:rPr lang="en-US" sz="1200" dirty="0">
                <a:solidFill>
                  <a:prstClr val="black"/>
                </a:solidFill>
                <a:latin typeface="Arial" panose="020B0604020202020204" pitchFamily="34" charset="0"/>
                <a:cs typeface="Arial" panose="020B0604020202020204" pitchFamily="34" charset="0"/>
              </a:rPr>
              <a:t>although he degenerated from a Renaissance prince into a tyrant, casting off wives and servants with merciless finality, he did make England independent.</a:t>
            </a:r>
          </a:p>
          <a:p>
            <a:pPr algn="just"/>
            <a:r>
              <a:rPr lang="en-US" sz="1200" dirty="0">
                <a:solidFill>
                  <a:prstClr val="black"/>
                </a:solidFill>
                <a:latin typeface="Arial" panose="020B0604020202020204" pitchFamily="34" charset="0"/>
                <a:cs typeface="Arial" panose="020B0604020202020204" pitchFamily="34" charset="0"/>
              </a:rPr>
              <a:t>By breaking with Rome in 1534 when the pope refused to annul his marriage with Catherine of Aragon, Henry created the sovereign English nation, living under its own laws and guarded by its own ships. Parliament became his junior partner in this venture, and in the dissolution of the monasteries.</a:t>
            </a:r>
          </a:p>
          <a:p>
            <a:pPr algn="just"/>
            <a:endParaRPr lang="ru-RU" dirty="0">
              <a:solidFill>
                <a:prstClr val="black"/>
              </a:solidFill>
            </a:endParaRPr>
          </a:p>
        </p:txBody>
      </p:sp>
      <p:pic>
        <p:nvPicPr>
          <p:cNvPr id="6" name="Picture 2" descr="http://cdn2.historyextra.com/sites/default/files/Elizabeth%20I%2C%20Queen%20of%20England%20and%20Ireland%2C%201575.%20The%20Phoenix%20portrait%20attributed%20to%20Nicholas%20Hilliard_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4136331"/>
            <a:ext cx="1942186" cy="246102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776984" y="4168874"/>
            <a:ext cx="5683448" cy="2123658"/>
          </a:xfrm>
          <a:prstGeom prst="rect">
            <a:avLst/>
          </a:prstGeom>
          <a:noFill/>
        </p:spPr>
        <p:txBody>
          <a:bodyPr wrap="square" rtlCol="0">
            <a:spAutoFit/>
          </a:bodyPr>
          <a:lstStyle/>
          <a:p>
            <a:r>
              <a:rPr lang="en-US" b="1" dirty="0" smtClean="0">
                <a:solidFill>
                  <a:prstClr val="black"/>
                </a:solidFill>
              </a:rPr>
              <a:t>Elisabeth I (1558 - 1603)</a:t>
            </a:r>
          </a:p>
          <a:p>
            <a:endParaRPr lang="en-US" b="1" dirty="0" smtClean="0">
              <a:solidFill>
                <a:prstClr val="black"/>
              </a:solidFill>
            </a:endParaRPr>
          </a:p>
          <a:p>
            <a:endParaRPr lang="en-US" sz="1200" dirty="0">
              <a:solidFill>
                <a:prstClr val="black"/>
              </a:solidFill>
              <a:latin typeface="Arial" panose="020B0604020202020204" pitchFamily="34" charset="0"/>
              <a:cs typeface="Arial" panose="020B0604020202020204" pitchFamily="34" charset="0"/>
            </a:endParaRPr>
          </a:p>
          <a:p>
            <a:pPr algn="just"/>
            <a:r>
              <a:rPr lang="en-US" sz="1200" dirty="0">
                <a:solidFill>
                  <a:prstClr val="black"/>
                </a:solidFill>
                <a:latin typeface="Arial" panose="020B0604020202020204" pitchFamily="34" charset="0"/>
                <a:cs typeface="Arial" panose="020B0604020202020204" pitchFamily="34" charset="0"/>
              </a:rPr>
              <a:t>Elizabeth I’s reign developed into a love affair with her people, and with every eligible man, conducted in many different </a:t>
            </a:r>
            <a:r>
              <a:rPr lang="en-US" sz="1200" dirty="0" smtClean="0">
                <a:solidFill>
                  <a:prstClr val="black"/>
                </a:solidFill>
                <a:latin typeface="Arial" panose="020B0604020202020204" pitchFamily="34" charset="0"/>
                <a:cs typeface="Arial" panose="020B0604020202020204" pitchFamily="34" charset="0"/>
              </a:rPr>
              <a:t>moods. </a:t>
            </a:r>
            <a:r>
              <a:rPr lang="en-US" sz="1200" dirty="0">
                <a:solidFill>
                  <a:prstClr val="black"/>
                </a:solidFill>
                <a:latin typeface="Arial" panose="020B0604020202020204" pitchFamily="34" charset="0"/>
                <a:cs typeface="Arial" panose="020B0604020202020204" pitchFamily="34" charset="0"/>
              </a:rPr>
              <a:t>In 1588 it reached its </a:t>
            </a:r>
            <a:r>
              <a:rPr lang="en-US" sz="1200" dirty="0" smtClean="0">
                <a:solidFill>
                  <a:prstClr val="black"/>
                </a:solidFill>
                <a:latin typeface="Arial" panose="020B0604020202020204" pitchFamily="34" charset="0"/>
                <a:cs typeface="Arial" panose="020B0604020202020204" pitchFamily="34" charset="0"/>
              </a:rPr>
              <a:t>climax </a:t>
            </a:r>
            <a:r>
              <a:rPr lang="en-US" sz="1200" dirty="0">
                <a:solidFill>
                  <a:prstClr val="black"/>
                </a:solidFill>
                <a:latin typeface="Arial" panose="020B0604020202020204" pitchFamily="34" charset="0"/>
                <a:cs typeface="Arial" panose="020B0604020202020204" pitchFamily="34" charset="0"/>
              </a:rPr>
              <a:t>when together they defied the Armada sent by Philip of Spain to subdue </a:t>
            </a:r>
            <a:r>
              <a:rPr lang="en-US" sz="1200" dirty="0" smtClean="0">
                <a:solidFill>
                  <a:prstClr val="black"/>
                </a:solidFill>
                <a:latin typeface="Arial" panose="020B0604020202020204" pitchFamily="34" charset="0"/>
                <a:cs typeface="Arial" panose="020B0604020202020204" pitchFamily="34" charset="0"/>
              </a:rPr>
              <a:t>them.</a:t>
            </a:r>
          </a:p>
          <a:p>
            <a:pPr algn="just"/>
            <a:r>
              <a:rPr lang="en-US" sz="1200" dirty="0">
                <a:solidFill>
                  <a:prstClr val="black"/>
                </a:solidFill>
                <a:latin typeface="Arial" panose="020B0604020202020204" pitchFamily="34" charset="0"/>
                <a:cs typeface="Arial" panose="020B0604020202020204" pitchFamily="34" charset="0"/>
              </a:rPr>
              <a:t>France descended at this time into the horrors of religious civil war. England did not, because Elizabeth steered a successful course between Roman Catholicism and puritanism. She promoted the Church of England as a compromise between religious extremes, and she was herself tolerant of private differences of belief. </a:t>
            </a:r>
            <a:endParaRPr lang="ru-RU" sz="1200" dirty="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09252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4</a:t>
            </a:fld>
            <a:endParaRPr lang="en-US" dirty="0">
              <a:solidFill>
                <a:prstClr val="black">
                  <a:tint val="75000"/>
                </a:prstClr>
              </a:solidFill>
            </a:endParaRPr>
          </a:p>
        </p:txBody>
      </p:sp>
      <p:pic>
        <p:nvPicPr>
          <p:cNvPr id="2050" name="Picture 2" descr="http://cdn2.historyextra.com/sites/default/files/Elizabeth%20I%2C%20Queen%20of%20England%20and%20Ireland%2C%201575.%20The%20Phoenix%20portrait%20attributed%20to%20Nicholas%20Hilliard_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7544" y="1109767"/>
            <a:ext cx="2052480" cy="260077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771800" y="1340768"/>
            <a:ext cx="5904656" cy="2123658"/>
          </a:xfrm>
          <a:prstGeom prst="rect">
            <a:avLst/>
          </a:prstGeom>
          <a:noFill/>
        </p:spPr>
        <p:txBody>
          <a:bodyPr wrap="square" rtlCol="0">
            <a:spAutoFit/>
          </a:bodyPr>
          <a:lstStyle/>
          <a:p>
            <a:r>
              <a:rPr lang="en-US" b="1" dirty="0" smtClean="0">
                <a:solidFill>
                  <a:prstClr val="black"/>
                </a:solidFill>
              </a:rPr>
              <a:t>Elisabeth I (1558 - 1603)</a:t>
            </a:r>
          </a:p>
          <a:p>
            <a:endParaRPr lang="en-US" b="1" dirty="0" smtClean="0">
              <a:solidFill>
                <a:prstClr val="black"/>
              </a:solidFill>
            </a:endParaRPr>
          </a:p>
          <a:p>
            <a:endParaRPr lang="en-US" sz="1200" dirty="0">
              <a:solidFill>
                <a:prstClr val="black"/>
              </a:solidFill>
              <a:latin typeface="Arial" panose="020B0604020202020204" pitchFamily="34" charset="0"/>
              <a:cs typeface="Arial" panose="020B0604020202020204" pitchFamily="34" charset="0"/>
            </a:endParaRPr>
          </a:p>
          <a:p>
            <a:pPr algn="just"/>
            <a:r>
              <a:rPr lang="en-US" sz="1200" dirty="0">
                <a:solidFill>
                  <a:prstClr val="black"/>
                </a:solidFill>
                <a:latin typeface="Arial" panose="020B0604020202020204" pitchFamily="34" charset="0"/>
                <a:cs typeface="Arial" panose="020B0604020202020204" pitchFamily="34" charset="0"/>
              </a:rPr>
              <a:t>Elizabeth I’s reign developed into a love affair with her people, and with every eligible man, conducted in many different </a:t>
            </a:r>
            <a:r>
              <a:rPr lang="en-US" sz="1200" dirty="0" smtClean="0">
                <a:solidFill>
                  <a:prstClr val="black"/>
                </a:solidFill>
                <a:latin typeface="Arial" panose="020B0604020202020204" pitchFamily="34" charset="0"/>
                <a:cs typeface="Arial" panose="020B0604020202020204" pitchFamily="34" charset="0"/>
              </a:rPr>
              <a:t>moods. </a:t>
            </a:r>
            <a:r>
              <a:rPr lang="en-US" sz="1200" dirty="0">
                <a:solidFill>
                  <a:prstClr val="black"/>
                </a:solidFill>
                <a:latin typeface="Arial" panose="020B0604020202020204" pitchFamily="34" charset="0"/>
                <a:cs typeface="Arial" panose="020B0604020202020204" pitchFamily="34" charset="0"/>
              </a:rPr>
              <a:t>In 1588 it reached its </a:t>
            </a:r>
            <a:r>
              <a:rPr lang="en-US" sz="1200" dirty="0" smtClean="0">
                <a:solidFill>
                  <a:prstClr val="black"/>
                </a:solidFill>
                <a:latin typeface="Arial" panose="020B0604020202020204" pitchFamily="34" charset="0"/>
                <a:cs typeface="Arial" panose="020B0604020202020204" pitchFamily="34" charset="0"/>
              </a:rPr>
              <a:t>climax </a:t>
            </a:r>
            <a:r>
              <a:rPr lang="en-US" sz="1200" dirty="0">
                <a:solidFill>
                  <a:prstClr val="black"/>
                </a:solidFill>
                <a:latin typeface="Arial" panose="020B0604020202020204" pitchFamily="34" charset="0"/>
                <a:cs typeface="Arial" panose="020B0604020202020204" pitchFamily="34" charset="0"/>
              </a:rPr>
              <a:t>when together they defied the Armada sent by Philip of Spain to subdue </a:t>
            </a:r>
            <a:r>
              <a:rPr lang="en-US" sz="1200" dirty="0" smtClean="0">
                <a:solidFill>
                  <a:prstClr val="black"/>
                </a:solidFill>
                <a:latin typeface="Arial" panose="020B0604020202020204" pitchFamily="34" charset="0"/>
                <a:cs typeface="Arial" panose="020B0604020202020204" pitchFamily="34" charset="0"/>
              </a:rPr>
              <a:t>them.</a:t>
            </a:r>
          </a:p>
          <a:p>
            <a:pPr algn="just"/>
            <a:r>
              <a:rPr lang="en-US" sz="1200" dirty="0">
                <a:solidFill>
                  <a:prstClr val="black"/>
                </a:solidFill>
                <a:latin typeface="Arial" panose="020B0604020202020204" pitchFamily="34" charset="0"/>
                <a:cs typeface="Arial" panose="020B0604020202020204" pitchFamily="34" charset="0"/>
              </a:rPr>
              <a:t>France descended at this time into the horrors of religious civil war. England did not, because Elizabeth steered a successful course between Roman Catholicism and puritanism. She promoted the Church of England as a compromise between religious extremes, and she was herself tolerant of private differences of belief. </a:t>
            </a:r>
            <a:endParaRPr lang="ru-RU" sz="1200" dirty="0">
              <a:solidFill>
                <a:prstClr val="black"/>
              </a:solidFill>
              <a:latin typeface="Arial" panose="020B0604020202020204" pitchFamily="34" charset="0"/>
              <a:cs typeface="Arial" panose="020B0604020202020204" pitchFamily="34" charset="0"/>
            </a:endParaRPr>
          </a:p>
        </p:txBody>
      </p:sp>
      <p:pic>
        <p:nvPicPr>
          <p:cNvPr id="6" name="Picture 2" descr="Картинки по запросу victoria quee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3" y="3941043"/>
            <a:ext cx="2052481" cy="24402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739802" y="3899011"/>
            <a:ext cx="6005661" cy="2308324"/>
          </a:xfrm>
          <a:prstGeom prst="rect">
            <a:avLst/>
          </a:prstGeom>
          <a:noFill/>
        </p:spPr>
        <p:txBody>
          <a:bodyPr wrap="square" rtlCol="0">
            <a:spAutoFit/>
          </a:bodyPr>
          <a:lstStyle/>
          <a:p>
            <a:r>
              <a:rPr lang="en-US" b="1" dirty="0" smtClean="0">
                <a:solidFill>
                  <a:prstClr val="black"/>
                </a:solidFill>
              </a:rPr>
              <a:t>Victoria (1837 - 1901)</a:t>
            </a:r>
          </a:p>
          <a:p>
            <a:endParaRPr lang="en-US" dirty="0">
              <a:solidFill>
                <a:prstClr val="black"/>
              </a:solidFill>
            </a:endParaRPr>
          </a:p>
          <a:p>
            <a:pPr algn="just"/>
            <a:r>
              <a:rPr lang="en-US" sz="1200" dirty="0">
                <a:solidFill>
                  <a:prstClr val="black"/>
                </a:solidFill>
                <a:latin typeface="Arial" panose="020B0604020202020204" pitchFamily="34" charset="0"/>
                <a:cs typeface="Arial" panose="020B0604020202020204" pitchFamily="34" charset="0"/>
              </a:rPr>
              <a:t>Queen Victoria reigned for longer than any of her predecessors. She rescued the monarchy from the contempt in which it was held for several decades before 1837, and became the grand unifying figure, at once majestic and domestic, in a Britain that dominated the globe</a:t>
            </a:r>
            <a:r>
              <a:rPr lang="en-US" sz="1200" dirty="0" smtClean="0">
                <a:solidFill>
                  <a:prstClr val="black"/>
                </a:solidFill>
                <a:latin typeface="Arial" panose="020B0604020202020204" pitchFamily="34" charset="0"/>
                <a:cs typeface="Arial" panose="020B0604020202020204" pitchFamily="34" charset="0"/>
              </a:rPr>
              <a:t>.</a:t>
            </a:r>
          </a:p>
          <a:p>
            <a:pPr algn="just"/>
            <a:r>
              <a:rPr lang="en-US" sz="1200" dirty="0">
                <a:solidFill>
                  <a:prstClr val="black"/>
                </a:solidFill>
                <a:latin typeface="Arial" panose="020B0604020202020204" pitchFamily="34" charset="0"/>
                <a:cs typeface="Arial" panose="020B0604020202020204" pitchFamily="34" charset="0"/>
              </a:rPr>
              <a:t>Her personality was of “irresistible potency”, as her greatest biographer, Lytton Strachey, put it. But though Victoria was passionate, she possessed also a devout desire for self-improvement, fully shared by her husband, Prince Albert, who was from Coburg. His early death on 14 December 1861 led her to retire for many years from public life.</a:t>
            </a:r>
            <a:endParaRPr lang="ru-RU" sz="1200" dirty="0">
              <a:solidFill>
                <a:prstClr val="black"/>
              </a:solidFill>
              <a:latin typeface="Arial" panose="020B0604020202020204" pitchFamily="34" charset="0"/>
              <a:cs typeface="Arial" panose="020B0604020202020204" pitchFamily="34" charset="0"/>
            </a:endParaRPr>
          </a:p>
        </p:txBody>
      </p:sp>
      <p:sp>
        <p:nvSpPr>
          <p:cNvPr id="9" name="Заголовок 1"/>
          <p:cNvSpPr>
            <a:spLocks noGrp="1"/>
          </p:cNvSpPr>
          <p:nvPr>
            <p:ph type="title"/>
          </p:nvPr>
        </p:nvSpPr>
        <p:spPr>
          <a:xfrm>
            <a:off x="179512" y="116632"/>
            <a:ext cx="8784976" cy="1143000"/>
          </a:xfrm>
        </p:spPr>
        <p:txBody>
          <a:bodyPr>
            <a:normAutofit fontScale="90000"/>
          </a:bodyPr>
          <a:lstStyle/>
          <a:p>
            <a:r>
              <a:rPr lang="en-US" dirty="0" smtClean="0">
                <a:latin typeface="Arial" panose="020B0604020202020204" pitchFamily="34" charset="0"/>
                <a:cs typeface="Arial" panose="020B0604020202020204" pitchFamily="34" charset="0"/>
              </a:rPr>
              <a:t>Royal History: most notable monarchs</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5941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5</a:t>
            </a:fld>
            <a:endParaRPr lang="en-US" dirty="0">
              <a:solidFill>
                <a:prstClr val="black">
                  <a:tint val="75000"/>
                </a:prstClr>
              </a:solidFill>
            </a:endParaRPr>
          </a:p>
        </p:txBody>
      </p:sp>
      <p:pic>
        <p:nvPicPr>
          <p:cNvPr id="4098" name="Picture 2" descr="Картинки по запросу elizabeth queen"/>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268760"/>
            <a:ext cx="1800200" cy="22502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339752" y="1340768"/>
            <a:ext cx="6347048" cy="2123658"/>
          </a:xfrm>
          <a:prstGeom prst="rect">
            <a:avLst/>
          </a:prstGeom>
          <a:noFill/>
        </p:spPr>
        <p:txBody>
          <a:bodyPr wrap="square" rtlCol="0">
            <a:spAutoFit/>
          </a:bodyPr>
          <a:lstStyle/>
          <a:p>
            <a:r>
              <a:rPr lang="en-US" b="1" dirty="0" smtClean="0">
                <a:solidFill>
                  <a:prstClr val="black"/>
                </a:solidFill>
              </a:rPr>
              <a:t>Elisabeth II (1952 – present day)</a:t>
            </a:r>
          </a:p>
          <a:p>
            <a:endParaRPr lang="en-US" dirty="0">
              <a:solidFill>
                <a:prstClr val="black"/>
              </a:solidFill>
            </a:endParaRPr>
          </a:p>
          <a:p>
            <a:pPr algn="just"/>
            <a:r>
              <a:rPr lang="en-US" sz="1200" dirty="0">
                <a:solidFill>
                  <a:prstClr val="black"/>
                </a:solidFill>
                <a:latin typeface="Arial" panose="020B0604020202020204" pitchFamily="34" charset="0"/>
                <a:cs typeface="Arial" panose="020B0604020202020204" pitchFamily="34" charset="0"/>
              </a:rPr>
              <a:t>Queen Elizabeth II of Great Britain is the longest-reigning monarch in British history. She celebrated 65 years on the throne in February 2017 with her Sapphire </a:t>
            </a:r>
            <a:r>
              <a:rPr lang="en-US" sz="1200" dirty="0" smtClean="0">
                <a:solidFill>
                  <a:prstClr val="black"/>
                </a:solidFill>
                <a:latin typeface="Arial" panose="020B0604020202020204" pitchFamily="34" charset="0"/>
                <a:cs typeface="Arial" panose="020B0604020202020204" pitchFamily="34" charset="0"/>
              </a:rPr>
              <a:t>Jubilee.</a:t>
            </a:r>
          </a:p>
          <a:p>
            <a:pPr algn="just"/>
            <a:r>
              <a:rPr lang="en-US" sz="1200" dirty="0" smtClean="0">
                <a:solidFill>
                  <a:prstClr val="black"/>
                </a:solidFill>
                <a:latin typeface="Arial" panose="020B0604020202020204" pitchFamily="34" charset="0"/>
                <a:cs typeface="Arial" panose="020B0604020202020204" pitchFamily="34" charset="0"/>
              </a:rPr>
              <a:t>The </a:t>
            </a:r>
            <a:r>
              <a:rPr lang="en-US" sz="1200" dirty="0">
                <a:solidFill>
                  <a:prstClr val="black"/>
                </a:solidFill>
                <a:latin typeface="Arial" panose="020B0604020202020204" pitchFamily="34" charset="0"/>
                <a:cs typeface="Arial" panose="020B0604020202020204" pitchFamily="34" charset="0"/>
              </a:rPr>
              <a:t>reign of Queen Elizabeth II </a:t>
            </a:r>
            <a:r>
              <a:rPr lang="en-US" sz="1200" dirty="0" smtClean="0">
                <a:solidFill>
                  <a:prstClr val="black"/>
                </a:solidFill>
                <a:latin typeface="Arial" panose="020B0604020202020204" pitchFamily="34" charset="0"/>
                <a:cs typeface="Arial" panose="020B0604020202020204" pitchFamily="34" charset="0"/>
              </a:rPr>
              <a:t>has </a:t>
            </a:r>
            <a:r>
              <a:rPr lang="en-US" sz="1200" dirty="0">
                <a:solidFill>
                  <a:prstClr val="black"/>
                </a:solidFill>
                <a:latin typeface="Arial" panose="020B0604020202020204" pitchFamily="34" charset="0"/>
                <a:cs typeface="Arial" panose="020B0604020202020204" pitchFamily="34" charset="0"/>
              </a:rPr>
              <a:t>spanned a period of rapid and occasionally turbulent change. Britain’s position in the world, her economy, and the very shape and structures of society have all </a:t>
            </a:r>
            <a:r>
              <a:rPr lang="en-US" sz="1200" dirty="0" smtClean="0">
                <a:solidFill>
                  <a:prstClr val="black"/>
                </a:solidFill>
                <a:latin typeface="Arial" panose="020B0604020202020204" pitchFamily="34" charset="0"/>
                <a:cs typeface="Arial" panose="020B0604020202020204" pitchFamily="34" charset="0"/>
              </a:rPr>
              <a:t>been transformed. </a:t>
            </a:r>
            <a:r>
              <a:rPr lang="en-US" sz="1200" dirty="0">
                <a:solidFill>
                  <a:prstClr val="black"/>
                </a:solidFill>
                <a:latin typeface="Arial" panose="020B0604020202020204" pitchFamily="34" charset="0"/>
                <a:cs typeface="Arial" panose="020B0604020202020204" pitchFamily="34" charset="0"/>
              </a:rPr>
              <a:t>Through all this, the path of the Crown has been marked out by The Queen herself, in a prolonged display of unwavering devotion to Duty and quiet pragmatism which has met a nationally-felt need, and has won her the respect and affection of her peoples.</a:t>
            </a:r>
            <a:endParaRPr lang="ru-RU" sz="1200" dirty="0">
              <a:solidFill>
                <a:prstClr val="black"/>
              </a:solidFill>
              <a:latin typeface="Arial" panose="020B0604020202020204" pitchFamily="34" charset="0"/>
              <a:cs typeface="Arial" panose="020B0604020202020204" pitchFamily="34" charset="0"/>
            </a:endParaRPr>
          </a:p>
        </p:txBody>
      </p:sp>
      <p:pic>
        <p:nvPicPr>
          <p:cNvPr id="9" name="Рисунок 8"/>
          <p:cNvPicPr>
            <a:picLocks noChangeAspect="1"/>
          </p:cNvPicPr>
          <p:nvPr/>
        </p:nvPicPr>
        <p:blipFill>
          <a:blip r:embed="rId3"/>
          <a:stretch>
            <a:fillRect/>
          </a:stretch>
        </p:blipFill>
        <p:spPr>
          <a:xfrm>
            <a:off x="2555773" y="4260350"/>
            <a:ext cx="4058791" cy="2282113"/>
          </a:xfrm>
          <a:prstGeom prst="rect">
            <a:avLst/>
          </a:prstGeom>
        </p:spPr>
      </p:pic>
      <p:sp>
        <p:nvSpPr>
          <p:cNvPr id="10" name="TextBox 9"/>
          <p:cNvSpPr txBox="1"/>
          <p:nvPr/>
        </p:nvSpPr>
        <p:spPr>
          <a:xfrm>
            <a:off x="262608" y="3645024"/>
            <a:ext cx="8568952" cy="553998"/>
          </a:xfrm>
          <a:prstGeom prst="rect">
            <a:avLst/>
          </a:prstGeom>
          <a:noFill/>
        </p:spPr>
        <p:txBody>
          <a:bodyPr wrap="square" rtlCol="0">
            <a:spAutoFit/>
          </a:bodyPr>
          <a:lstStyle/>
          <a:p>
            <a:r>
              <a:rPr lang="en-US" sz="1200" dirty="0">
                <a:solidFill>
                  <a:prstClr val="black"/>
                </a:solidFill>
                <a:latin typeface="Arial" panose="020B0604020202020204" pitchFamily="34" charset="0"/>
                <a:cs typeface="Arial" panose="020B0604020202020204" pitchFamily="34" charset="0"/>
              </a:rPr>
              <a:t>The Royal family are the close relatives of The Queen, and form the line of succession to the British throne. Members of the Royal Family have belonged, by birth or marriage, to the House of Windsor since 1917, under the reign of George V</a:t>
            </a:r>
            <a:r>
              <a:rPr lang="en-US" dirty="0" smtClean="0">
                <a:solidFill>
                  <a:prstClr val="black"/>
                </a:solidFill>
              </a:rPr>
              <a:t>.</a:t>
            </a:r>
            <a:endParaRPr lang="en-US" dirty="0">
              <a:solidFill>
                <a:prstClr val="black"/>
              </a:solidFill>
            </a:endParaRPr>
          </a:p>
        </p:txBody>
      </p:sp>
      <p:sp>
        <p:nvSpPr>
          <p:cNvPr id="12" name="Заголовок 1"/>
          <p:cNvSpPr>
            <a:spLocks noGrp="1"/>
          </p:cNvSpPr>
          <p:nvPr>
            <p:ph type="title"/>
          </p:nvPr>
        </p:nvSpPr>
        <p:spPr>
          <a:xfrm>
            <a:off x="179512" y="116632"/>
            <a:ext cx="8784976" cy="1143000"/>
          </a:xfrm>
        </p:spPr>
        <p:txBody>
          <a:bodyPr>
            <a:normAutofit fontScale="90000"/>
          </a:bodyPr>
          <a:lstStyle/>
          <a:p>
            <a:r>
              <a:rPr lang="en-US" dirty="0" smtClean="0">
                <a:latin typeface="Arial" panose="020B0604020202020204" pitchFamily="34" charset="0"/>
                <a:cs typeface="Arial" panose="020B0604020202020204" pitchFamily="34" charset="0"/>
              </a:rPr>
              <a:t>Royal History: most notable monarchs</a:t>
            </a:r>
            <a:endParaRPr lang="ru-R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460571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D0D7DE"/>
            </a:gs>
            <a:gs pos="30000">
              <a:schemeClr val="bg1"/>
            </a:gs>
            <a:gs pos="70000">
              <a:schemeClr val="bg1"/>
            </a:gs>
            <a:gs pos="100000">
              <a:srgbClr val="A7B9C5"/>
            </a:gs>
          </a:gsLst>
          <a:lin ang="16200000" scaled="1"/>
        </a:gradFill>
        <a:effectLst/>
      </p:bgPr>
    </p:bg>
    <p:spTree>
      <p:nvGrpSpPr>
        <p:cNvPr id="1" name=""/>
        <p:cNvGrpSpPr/>
        <p:nvPr/>
      </p:nvGrpSpPr>
      <p:grpSpPr>
        <a:xfrm>
          <a:off x="0" y="0"/>
          <a:ext cx="0" cy="0"/>
          <a:chOff x="0" y="0"/>
          <a:chExt cx="0" cy="0"/>
        </a:xfrm>
      </p:grpSpPr>
      <p:sp>
        <p:nvSpPr>
          <p:cNvPr id="8" name="Arc 7"/>
          <p:cNvSpPr/>
          <p:nvPr/>
        </p:nvSpPr>
        <p:spPr>
          <a:xfrm>
            <a:off x="-4584810" y="441434"/>
            <a:ext cx="9169620" cy="6211614"/>
          </a:xfrm>
          <a:prstGeom prst="arc">
            <a:avLst>
              <a:gd name="adj1" fmla="val 16200000"/>
              <a:gd name="adj2" fmla="val 5392005"/>
            </a:avLst>
          </a:prstGeom>
          <a:noFill/>
          <a:ln w="19050">
            <a:solidFill>
              <a:schemeClr val="bg1">
                <a:alpha val="50196"/>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Arc 8"/>
          <p:cNvSpPr/>
          <p:nvPr/>
        </p:nvSpPr>
        <p:spPr>
          <a:xfrm>
            <a:off x="-4562639" y="-110362"/>
            <a:ext cx="9125278" cy="6274672"/>
          </a:xfrm>
          <a:prstGeom prst="arc">
            <a:avLst>
              <a:gd name="adj1" fmla="val 16200000"/>
              <a:gd name="adj2" fmla="val 5392005"/>
            </a:avLst>
          </a:prstGeom>
          <a:noFill/>
          <a:ln w="53975">
            <a:gradFill flip="none" rotWithShape="1">
              <a:gsLst>
                <a:gs pos="0">
                  <a:schemeClr val="accent1">
                    <a:lumMod val="60000"/>
                    <a:lumOff val="40000"/>
                    <a:alpha val="23000"/>
                  </a:schemeClr>
                </a:gs>
                <a:gs pos="100000">
                  <a:srgbClr val="D0D7DE">
                    <a:alpha val="10000"/>
                  </a:srgbClr>
                </a:gs>
              </a:gsLst>
              <a:lin ang="54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Прямоугольник 1"/>
          <p:cNvSpPr/>
          <p:nvPr/>
        </p:nvSpPr>
        <p:spPr>
          <a:xfrm>
            <a:off x="159125" y="2492896"/>
            <a:ext cx="8807027" cy="2585323"/>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Current constitutional and </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religious role. Finances of the</a:t>
            </a:r>
          </a:p>
          <a:p>
            <a:pPr algn="ct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Royal </a:t>
            </a:r>
            <a:r>
              <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Family</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Номер слайда 2"/>
          <p:cNvSpPr>
            <a:spLocks noGrp="1"/>
          </p:cNvSpPr>
          <p:nvPr>
            <p:ph type="sldNum" sz="quarter" idx="12"/>
          </p:nvPr>
        </p:nvSpPr>
        <p:spPr/>
        <p:txBody>
          <a:bodyPr/>
          <a:lstStyle/>
          <a:p>
            <a:fld id="{FF75B4CE-5129-41CA-A75E-F2AE589D1F47}" type="slidenum">
              <a:rPr lang="en-US" smtClean="0">
                <a:solidFill>
                  <a:prstClr val="black">
                    <a:tint val="75000"/>
                  </a:prstClr>
                </a:solidFill>
              </a:rPr>
              <a:pPr/>
              <a:t>6</a:t>
            </a:fld>
            <a:endParaRPr lang="en-US" dirty="0">
              <a:solidFill>
                <a:prstClr val="black">
                  <a:tint val="75000"/>
                </a:prstClr>
              </a:solidFill>
            </a:endParaRPr>
          </a:p>
        </p:txBody>
      </p:sp>
    </p:spTree>
    <p:extLst>
      <p:ext uri="{BB962C8B-B14F-4D97-AF65-F5344CB8AC3E}">
        <p14:creationId xmlns:p14="http://schemas.microsoft.com/office/powerpoint/2010/main" val="3233941002"/>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7</a:t>
            </a:fld>
            <a:endParaRPr lang="en-US" dirty="0">
              <a:solidFill>
                <a:prstClr val="black">
                  <a:tint val="75000"/>
                </a:prstClr>
              </a:solidFill>
            </a:endParaRPr>
          </a:p>
        </p:txBody>
      </p:sp>
      <p:sp>
        <p:nvSpPr>
          <p:cNvPr id="5" name="TextBox 4"/>
          <p:cNvSpPr txBox="1"/>
          <p:nvPr/>
        </p:nvSpPr>
        <p:spPr>
          <a:xfrm>
            <a:off x="2195736" y="116791"/>
            <a:ext cx="6768752" cy="3385542"/>
          </a:xfrm>
          <a:prstGeom prst="rect">
            <a:avLst/>
          </a:prstGeom>
          <a:noFill/>
        </p:spPr>
        <p:txBody>
          <a:bodyPr wrap="square" rtlCol="0">
            <a:spAutoFit/>
          </a:bodyPr>
          <a:lstStyle/>
          <a:p>
            <a:pPr indent="180000" algn="ctr"/>
            <a:r>
              <a:rPr lang="en-US" sz="4000" dirty="0" smtClean="0">
                <a:latin typeface="Arial" panose="020B0604020202020204" pitchFamily="34" charset="0"/>
                <a:cs typeface="Arial" panose="020B0604020202020204" pitchFamily="34" charset="0"/>
              </a:rPr>
              <a:t>Constitutional role</a:t>
            </a:r>
          </a:p>
          <a:p>
            <a:pPr indent="180000"/>
            <a:r>
              <a:rPr lang="en-US" sz="1200" dirty="0">
                <a:latin typeface="Arial" panose="020B0604020202020204" pitchFamily="34" charset="0"/>
                <a:cs typeface="Arial" panose="020B0604020202020204" pitchFamily="34" charset="0"/>
              </a:rPr>
              <a:t>The Royal Prerogative are a set number of powers and privileges held by The Queen as part of the British constitution. Nowadays, a lot of these powers are exercised on Her Majesty’s behalf by ministers – things such as issuing or withdrawing passports that, without the Royal Prerogative, would require an act of parliament each time.</a:t>
            </a:r>
          </a:p>
          <a:p>
            <a:pPr indent="180000"/>
            <a:r>
              <a:rPr lang="en-US" sz="1200" dirty="0" smtClean="0">
                <a:latin typeface="Arial" panose="020B0604020202020204" pitchFamily="34" charset="0"/>
                <a:cs typeface="Arial" panose="020B0604020202020204" pitchFamily="34" charset="0"/>
              </a:rPr>
              <a:t>Over </a:t>
            </a:r>
            <a:r>
              <a:rPr lang="en-US" sz="1200" dirty="0">
                <a:latin typeface="Arial" panose="020B0604020202020204" pitchFamily="34" charset="0"/>
                <a:cs typeface="Arial" panose="020B0604020202020204" pitchFamily="34" charset="0"/>
              </a:rPr>
              <a:t>time, the prerogative powers have been used less and less though the important thing in our Constitutional Monarchy is that they still exist, they remain a means of protecting democracy in this country ensuring that no one can simply seize power.</a:t>
            </a:r>
          </a:p>
          <a:p>
            <a:pPr indent="180000"/>
            <a:r>
              <a:rPr lang="en-US" sz="1200" dirty="0" smtClean="0">
                <a:latin typeface="Arial" panose="020B0604020202020204" pitchFamily="34" charset="0"/>
                <a:cs typeface="Arial" panose="020B0604020202020204" pitchFamily="34" charset="0"/>
              </a:rPr>
              <a:t>Victorian </a:t>
            </a:r>
            <a:r>
              <a:rPr lang="en-US" sz="1200" dirty="0">
                <a:latin typeface="Arial" panose="020B0604020202020204" pitchFamily="34" charset="0"/>
                <a:cs typeface="Arial" panose="020B0604020202020204" pitchFamily="34" charset="0"/>
              </a:rPr>
              <a:t>constitutionalist Walter Bagehot defined The Queen’s rights as, the right ‘to be consulted, to encourage and to warn’ – but these rights are not the same as her powers, as we will now see.</a:t>
            </a:r>
          </a:p>
          <a:p>
            <a:pPr indent="180000"/>
            <a:r>
              <a:rPr lang="en-US" sz="1200" dirty="0">
                <a:latin typeface="Arial" panose="020B0604020202020204" pitchFamily="34" charset="0"/>
                <a:cs typeface="Arial" panose="020B0604020202020204" pitchFamily="34" charset="0"/>
              </a:rPr>
              <a:t>The English Bill of Rights of 1689 curtailed the monarch's governmental power</a:t>
            </a:r>
            <a:r>
              <a:rPr lang="en-US" sz="1200" dirty="0" smtClean="0">
                <a:latin typeface="Arial" panose="020B0604020202020204" pitchFamily="34" charset="0"/>
                <a:cs typeface="Arial" panose="020B0604020202020204" pitchFamily="34" charset="0"/>
              </a:rPr>
              <a:t>. Today the </a:t>
            </a:r>
            <a:r>
              <a:rPr lang="en-US" sz="1200" dirty="0">
                <a:latin typeface="Arial" panose="020B0604020202020204" pitchFamily="34" charset="0"/>
                <a:cs typeface="Arial" panose="020B0604020202020204" pitchFamily="34" charset="0"/>
              </a:rPr>
              <a:t>Queen’s prerogative powers vary and fall into different categories</a:t>
            </a:r>
            <a:r>
              <a:rPr lang="en-US" sz="1200" dirty="0" smtClean="0">
                <a:latin typeface="Arial" panose="020B0604020202020204" pitchFamily="34" charset="0"/>
                <a:cs typeface="Arial" panose="020B0604020202020204" pitchFamily="34" charset="0"/>
              </a:rPr>
              <a:t>:</a:t>
            </a:r>
          </a:p>
          <a:p>
            <a:pPr indent="180000"/>
            <a:endParaRPr lang="en-US" sz="1200"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Political </a:t>
            </a:r>
            <a:r>
              <a:rPr lang="en-US" b="1" dirty="0" smtClean="0">
                <a:latin typeface="Arial" panose="020B0604020202020204" pitchFamily="34" charset="0"/>
                <a:cs typeface="Arial" panose="020B0604020202020204" pitchFamily="34" charset="0"/>
              </a:rPr>
              <a:t>Powers</a:t>
            </a:r>
            <a:endParaRPr lang="en-US" b="1" dirty="0">
              <a:latin typeface="Arial" panose="020B0604020202020204" pitchFamily="34" charset="0"/>
              <a:cs typeface="Arial" panose="020B0604020202020204" pitchFamily="34" charset="0"/>
            </a:endParaRPr>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27294"/>
          <a:stretch/>
        </p:blipFill>
        <p:spPr bwMode="auto">
          <a:xfrm>
            <a:off x="190999" y="349474"/>
            <a:ext cx="1921207" cy="28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27831" y="3960926"/>
            <a:ext cx="5362922" cy="2492990"/>
          </a:xfrm>
          <a:prstGeom prst="rect">
            <a:avLst/>
          </a:prstGeom>
          <a:noFill/>
        </p:spPr>
        <p:txBody>
          <a:bodyPr wrap="square" rtlCol="0">
            <a:spAutoFit/>
          </a:bodyPr>
          <a:lstStyle/>
          <a:p>
            <a:pPr>
              <a:buFont typeface="Arial"/>
              <a:buChar char="•"/>
            </a:pPr>
            <a:r>
              <a:rPr lang="en-US" sz="1200" b="1" dirty="0">
                <a:latin typeface="Arial" panose="020B0604020202020204" pitchFamily="34" charset="0"/>
                <a:cs typeface="Arial" panose="020B0604020202020204" pitchFamily="34" charset="0"/>
              </a:rPr>
              <a:t>Summoning/Proroguing Parliament –</a:t>
            </a:r>
            <a:r>
              <a:rPr lang="en-US" sz="1200" dirty="0">
                <a:latin typeface="Arial" panose="020B0604020202020204" pitchFamily="34" charset="0"/>
                <a:cs typeface="Arial" panose="020B0604020202020204" pitchFamily="34" charset="0"/>
              </a:rPr>
              <a:t> The Queen has the power to prorogue (suspend) and to summon (call back) Parliament – prorogation typically happens at the end of a parliamentary session, and the summoning occurs shortly after, when The Queen attends the State Opening of Parliament.</a:t>
            </a:r>
          </a:p>
          <a:p>
            <a:pPr>
              <a:buFont typeface="Arial"/>
              <a:buChar char="•"/>
            </a:pPr>
            <a:r>
              <a:rPr lang="en-US" sz="1200" b="1" dirty="0">
                <a:latin typeface="Arial" panose="020B0604020202020204" pitchFamily="34" charset="0"/>
                <a:cs typeface="Arial" panose="020B0604020202020204" pitchFamily="34" charset="0"/>
              </a:rPr>
              <a:t>Royal Assent –</a:t>
            </a:r>
            <a:r>
              <a:rPr lang="en-US" sz="1200" dirty="0">
                <a:latin typeface="Arial" panose="020B0604020202020204" pitchFamily="34" charset="0"/>
                <a:cs typeface="Arial" panose="020B0604020202020204" pitchFamily="34" charset="0"/>
              </a:rPr>
              <a:t> It is The Queen’s right and responsibility to grant assent to bills from Parliament, signing them into law. Whilst, in theory, she could decide to refuse assent, the last Monarch to do this was Queen Anne in 1708.</a:t>
            </a:r>
          </a:p>
          <a:p>
            <a:pPr>
              <a:buFont typeface="Arial"/>
              <a:buChar char="•"/>
            </a:pPr>
            <a:r>
              <a:rPr lang="en-US" sz="1200" b="1" dirty="0">
                <a:latin typeface="Arial" panose="020B0604020202020204" pitchFamily="34" charset="0"/>
                <a:cs typeface="Arial" panose="020B0604020202020204" pitchFamily="34" charset="0"/>
              </a:rPr>
              <a:t>Secondary Legislation –</a:t>
            </a:r>
            <a:r>
              <a:rPr lang="en-US" sz="1200" dirty="0">
                <a:latin typeface="Arial" panose="020B0604020202020204" pitchFamily="34" charset="0"/>
                <a:cs typeface="Arial" panose="020B0604020202020204" pitchFamily="34" charset="0"/>
              </a:rPr>
              <a:t> The Queen can create Orders-in-Council and Letters Patent, that regulate parts to do with the Crown, such as precedence, titles. Orders in Council are often used by Ministers nowadays to bring Acts of Parliament into law</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p:txBody>
      </p:sp>
      <p:sp>
        <p:nvSpPr>
          <p:cNvPr id="6" name="TextBox 5"/>
          <p:cNvSpPr txBox="1"/>
          <p:nvPr/>
        </p:nvSpPr>
        <p:spPr>
          <a:xfrm>
            <a:off x="539094" y="3238500"/>
            <a:ext cx="1225015" cy="246221"/>
          </a:xfrm>
          <a:prstGeom prst="rect">
            <a:avLst/>
          </a:prstGeom>
          <a:noFill/>
        </p:spPr>
        <p:txBody>
          <a:bodyPr wrap="none" rtlCol="0">
            <a:spAutoFit/>
          </a:bodyPr>
          <a:lstStyle/>
          <a:p>
            <a:pPr algn="ctr"/>
            <a:r>
              <a:rPr lang="en-US" sz="1000" i="1" dirty="0" smtClean="0"/>
              <a:t>Bill of rights of 1689</a:t>
            </a:r>
            <a:endParaRPr lang="ru-RU" sz="1000" i="1"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1427" b="4419"/>
          <a:stretch/>
        </p:blipFill>
        <p:spPr bwMode="auto">
          <a:xfrm>
            <a:off x="5580111" y="4149080"/>
            <a:ext cx="3131343" cy="18026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190999" y="3483277"/>
            <a:ext cx="8629473" cy="461665"/>
          </a:xfrm>
          <a:prstGeom prst="rect">
            <a:avLst/>
          </a:prstGeom>
          <a:noFill/>
        </p:spPr>
        <p:txBody>
          <a:bodyPr wrap="square" rtlCol="0">
            <a:spAutoFit/>
          </a:bodyPr>
          <a:lstStyle/>
          <a:p>
            <a:r>
              <a:rPr lang="en-US" sz="1200" dirty="0" smtClean="0">
                <a:latin typeface="Arial" panose="020B0604020202020204" pitchFamily="34" charset="0"/>
                <a:cs typeface="Arial" panose="020B0604020202020204" pitchFamily="34" charset="0"/>
              </a:rPr>
              <a:t>The </a:t>
            </a:r>
            <a:r>
              <a:rPr lang="en-US" sz="1200" dirty="0">
                <a:latin typeface="Arial" panose="020B0604020202020204" pitchFamily="34" charset="0"/>
                <a:cs typeface="Arial" panose="020B0604020202020204" pitchFamily="34" charset="0"/>
              </a:rPr>
              <a:t>Queen’s political powers nowadays are largely ceremonial, though some are actively used by The Queen such as at General Elections or are available in times of crisis and some are used by Ministers for expediency when needed</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p:txBody>
      </p:sp>
      <p:sp>
        <p:nvSpPr>
          <p:cNvPr id="9" name="TextBox 8"/>
          <p:cNvSpPr txBox="1"/>
          <p:nvPr/>
        </p:nvSpPr>
        <p:spPr>
          <a:xfrm>
            <a:off x="6084168" y="6021288"/>
            <a:ext cx="1680268" cy="246221"/>
          </a:xfrm>
          <a:prstGeom prst="rect">
            <a:avLst/>
          </a:prstGeom>
          <a:noFill/>
        </p:spPr>
        <p:txBody>
          <a:bodyPr wrap="none" rtlCol="0">
            <a:spAutoFit/>
          </a:bodyPr>
          <a:lstStyle/>
          <a:p>
            <a:pPr algn="ctr"/>
            <a:r>
              <a:rPr lang="en-US" sz="1000" i="1" dirty="0"/>
              <a:t>State Opening of Parliament </a:t>
            </a:r>
            <a:endParaRPr lang="ru-RU" sz="1000" i="1" dirty="0"/>
          </a:p>
        </p:txBody>
      </p:sp>
    </p:spTree>
    <p:extLst>
      <p:ext uri="{BB962C8B-B14F-4D97-AF65-F5344CB8AC3E}">
        <p14:creationId xmlns:p14="http://schemas.microsoft.com/office/powerpoint/2010/main" val="26723816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fld id="{FF75B4CE-5129-41CA-A75E-F2AE589D1F47}" type="slidenum">
              <a:rPr lang="en-US" smtClean="0">
                <a:solidFill>
                  <a:prstClr val="black">
                    <a:tint val="75000"/>
                  </a:prstClr>
                </a:solidFill>
              </a:rPr>
              <a:pPr/>
              <a:t>8</a:t>
            </a:fld>
            <a:endParaRPr lang="en-US" dirty="0">
              <a:solidFill>
                <a:prstClr val="black">
                  <a:tint val="75000"/>
                </a:prstClr>
              </a:solidFill>
            </a:endParaRPr>
          </a:p>
        </p:txBody>
      </p:sp>
      <p:sp>
        <p:nvSpPr>
          <p:cNvPr id="5" name="TextBox 4"/>
          <p:cNvSpPr txBox="1"/>
          <p:nvPr/>
        </p:nvSpPr>
        <p:spPr>
          <a:xfrm>
            <a:off x="56456" y="168821"/>
            <a:ext cx="6028531" cy="6740307"/>
          </a:xfrm>
          <a:prstGeom prst="rect">
            <a:avLst/>
          </a:prstGeom>
          <a:noFill/>
        </p:spPr>
        <p:txBody>
          <a:bodyPr wrap="square" rtlCol="0">
            <a:spAutoFit/>
          </a:bodyPr>
          <a:lstStyle/>
          <a:p>
            <a:pPr marL="171450" indent="-171450">
              <a:buFont typeface="Arial" panose="020B0604020202020204" pitchFamily="34" charset="0"/>
              <a:buChar char="•"/>
            </a:pPr>
            <a:r>
              <a:rPr lang="en-US" sz="1200" b="1" dirty="0" smtClean="0">
                <a:latin typeface="Arial" panose="020B0604020202020204" pitchFamily="34" charset="0"/>
                <a:cs typeface="Arial" panose="020B0604020202020204" pitchFamily="34" charset="0"/>
              </a:rPr>
              <a:t>Appoint/Remove </a:t>
            </a:r>
            <a:r>
              <a:rPr lang="en-US" sz="1200" b="1" dirty="0">
                <a:latin typeface="Arial" panose="020B0604020202020204" pitchFamily="34" charset="0"/>
                <a:cs typeface="Arial" panose="020B0604020202020204" pitchFamily="34" charset="0"/>
              </a:rPr>
              <a:t>Ministers –</a:t>
            </a:r>
            <a:r>
              <a:rPr lang="en-US" sz="1200" dirty="0">
                <a:latin typeface="Arial" panose="020B0604020202020204" pitchFamily="34" charset="0"/>
                <a:cs typeface="Arial" panose="020B0604020202020204" pitchFamily="34" charset="0"/>
              </a:rPr>
              <a:t> Her Majesty also has the power to appoint and remove Ministers of the Crown. </a:t>
            </a:r>
            <a:endParaRPr lang="en-US" sz="12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1" dirty="0" smtClean="0">
                <a:latin typeface="Arial" panose="020B0604020202020204" pitchFamily="34" charset="0"/>
                <a:cs typeface="Arial" panose="020B0604020202020204" pitchFamily="34" charset="0"/>
              </a:rPr>
              <a:t>Appointing </a:t>
            </a:r>
            <a:r>
              <a:rPr lang="en-US" sz="1200" b="1" dirty="0">
                <a:latin typeface="Arial" panose="020B0604020202020204" pitchFamily="34" charset="0"/>
                <a:cs typeface="Arial" panose="020B0604020202020204" pitchFamily="34" charset="0"/>
              </a:rPr>
              <a:t>the Prime Minister –</a:t>
            </a:r>
            <a:r>
              <a:rPr lang="en-US" sz="1200" dirty="0">
                <a:latin typeface="Arial" panose="020B0604020202020204" pitchFamily="34" charset="0"/>
                <a:cs typeface="Arial" panose="020B0604020202020204" pitchFamily="34" charset="0"/>
              </a:rPr>
              <a:t> The Queen is responsible for appointing the Prime Minister after a general election or a resignation, in a General Election The Queen will appoint the candidate who is likely to have the most support of the House of Commons. In the event of a resignation, The Queen listens to advice on who should be appointed as their successor</a:t>
            </a:r>
            <a:r>
              <a:rPr lang="en-US" sz="1200" dirty="0" smtClean="0">
                <a:latin typeface="Arial" panose="020B0604020202020204" pitchFamily="34" charset="0"/>
                <a:cs typeface="Arial" panose="020B0604020202020204" pitchFamily="34" charset="0"/>
              </a:rPr>
              <a:t>.</a:t>
            </a:r>
          </a:p>
          <a:p>
            <a:pPr marL="171450" indent="-171450">
              <a:buFont typeface="Arial" panose="020B0604020202020204" pitchFamily="34" charset="0"/>
              <a:buChar char="•"/>
            </a:pPr>
            <a:r>
              <a:rPr lang="en-US" sz="1200" dirty="0" smtClean="0">
                <a:latin typeface="Arial" panose="020B0604020202020204" pitchFamily="34" charset="0"/>
                <a:cs typeface="Arial" panose="020B0604020202020204" pitchFamily="34" charset="0"/>
              </a:rPr>
              <a:t> </a:t>
            </a:r>
            <a:r>
              <a:rPr lang="en-US" sz="1200" b="1" dirty="0">
                <a:latin typeface="Arial" panose="020B0604020202020204" pitchFamily="34" charset="0"/>
                <a:cs typeface="Arial" panose="020B0604020202020204" pitchFamily="34" charset="0"/>
              </a:rPr>
              <a:t>Declaration of War –</a:t>
            </a:r>
            <a:r>
              <a:rPr lang="en-US" sz="1200" dirty="0">
                <a:latin typeface="Arial" panose="020B0604020202020204" pitchFamily="34" charset="0"/>
                <a:cs typeface="Arial" panose="020B0604020202020204" pitchFamily="34" charset="0"/>
              </a:rPr>
              <a:t> The Sovereign retains the power to declare war against other nations, though in practice this is done by the Prime Minister and Parliament of the day. </a:t>
            </a:r>
            <a:endParaRPr lang="en-US" sz="1200" dirty="0" smtClean="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sz="1200" b="1" dirty="0" smtClean="0">
                <a:latin typeface="Arial" panose="020B0604020202020204" pitchFamily="34" charset="0"/>
                <a:cs typeface="Arial" panose="020B0604020202020204" pitchFamily="34" charset="0"/>
              </a:rPr>
              <a:t>Freedom </a:t>
            </a:r>
            <a:r>
              <a:rPr lang="en-US" sz="1200" b="1" dirty="0">
                <a:latin typeface="Arial" panose="020B0604020202020204" pitchFamily="34" charset="0"/>
                <a:cs typeface="Arial" panose="020B0604020202020204" pitchFamily="34" charset="0"/>
              </a:rPr>
              <a:t>From Prosecution –</a:t>
            </a:r>
            <a:r>
              <a:rPr lang="en-US" sz="1200" dirty="0">
                <a:latin typeface="Arial" panose="020B0604020202020204" pitchFamily="34" charset="0"/>
                <a:cs typeface="Arial" panose="020B0604020202020204" pitchFamily="34" charset="0"/>
              </a:rPr>
              <a:t> Under British law, The Queen is above the law and cannot be prosecuted – she is also free from civil action</a:t>
            </a:r>
            <a:r>
              <a:rPr lang="en-US" sz="1200" dirty="0" smtClean="0">
                <a:latin typeface="Arial" panose="020B0604020202020204" pitchFamily="34" charset="0"/>
                <a:cs typeface="Arial" panose="020B0604020202020204" pitchFamily="34" charset="0"/>
              </a:rPr>
              <a:t>.</a:t>
            </a:r>
          </a:p>
          <a:p>
            <a:r>
              <a:rPr lang="en-US" b="1" dirty="0">
                <a:latin typeface="Arial" panose="020B0604020202020204" pitchFamily="34" charset="0"/>
                <a:cs typeface="Arial" panose="020B0604020202020204" pitchFamily="34" charset="0"/>
              </a:rPr>
              <a:t>Armed </a:t>
            </a:r>
            <a:r>
              <a:rPr lang="en-US" b="1" dirty="0" smtClean="0">
                <a:latin typeface="Arial" panose="020B0604020202020204" pitchFamily="34" charset="0"/>
                <a:cs typeface="Arial" panose="020B0604020202020204" pitchFamily="34" charset="0"/>
              </a:rPr>
              <a:t>Forces</a:t>
            </a:r>
            <a:endParaRPr lang="en-US" b="1"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The Queen’s powers in the Armed Forces are usually used on the advice of Generals and Parliament though some functions are retained by The Queen herself nowadays.</a:t>
            </a:r>
          </a:p>
          <a:p>
            <a:pPr>
              <a:buFont typeface="Arial"/>
              <a:buChar char="•"/>
            </a:pPr>
            <a:r>
              <a:rPr lang="en-US" sz="1200" b="1" dirty="0">
                <a:latin typeface="Arial" panose="020B0604020202020204" pitchFamily="34" charset="0"/>
                <a:cs typeface="Arial" panose="020B0604020202020204" pitchFamily="34" charset="0"/>
              </a:rPr>
              <a:t>Commander-in-Chief</a:t>
            </a:r>
            <a:r>
              <a:rPr lang="en-US" sz="1200" dirty="0">
                <a:latin typeface="Arial" panose="020B0604020202020204" pitchFamily="34" charset="0"/>
                <a:cs typeface="Arial" panose="020B0604020202020204" pitchFamily="34" charset="0"/>
              </a:rPr>
              <a:t> – The Queen is commander-in-chief of the Armed Forces and all members swear an oath of allegiance to The Queen when they join; they are Her Majesty’s Armed Forces.</a:t>
            </a:r>
          </a:p>
          <a:p>
            <a:pPr>
              <a:buFont typeface="Arial"/>
              <a:buChar char="•"/>
            </a:pPr>
            <a:r>
              <a:rPr lang="en-US" sz="1200" b="1" dirty="0">
                <a:latin typeface="Arial" panose="020B0604020202020204" pitchFamily="34" charset="0"/>
                <a:cs typeface="Arial" panose="020B0604020202020204" pitchFamily="34" charset="0"/>
              </a:rPr>
              <a:t>Commissioning of Officers</a:t>
            </a:r>
            <a:r>
              <a:rPr lang="en-US" sz="1200" dirty="0">
                <a:latin typeface="Arial" panose="020B0604020202020204" pitchFamily="34" charset="0"/>
                <a:cs typeface="Arial" panose="020B0604020202020204" pitchFamily="34" charset="0"/>
              </a:rPr>
              <a:t> – The Queen’s powers include the commissioning of officers into the Armed Forces and also removing commissions (when members of the Armed Forces salute and officers, they are saluting The Queen’s commission).</a:t>
            </a:r>
          </a:p>
          <a:p>
            <a:pPr>
              <a:buFont typeface="Arial"/>
              <a:buChar char="•"/>
            </a:pPr>
            <a:r>
              <a:rPr lang="en-US" sz="1200" b="1" dirty="0">
                <a:latin typeface="Arial" panose="020B0604020202020204" pitchFamily="34" charset="0"/>
                <a:cs typeface="Arial" panose="020B0604020202020204" pitchFamily="34" charset="0"/>
              </a:rPr>
              <a:t>Disposition of the Forces </a:t>
            </a:r>
            <a:r>
              <a:rPr lang="en-US" sz="1200" dirty="0">
                <a:latin typeface="Arial" panose="020B0604020202020204" pitchFamily="34" charset="0"/>
                <a:cs typeface="Arial" panose="020B0604020202020204" pitchFamily="34" charset="0"/>
              </a:rPr>
              <a:t>– The </a:t>
            </a:r>
            <a:r>
              <a:rPr lang="en-US" sz="1200" dirty="0" err="1">
                <a:latin typeface="Arial" panose="020B0604020202020204" pitchFamily="34" charset="0"/>
                <a:cs typeface="Arial" panose="020B0604020202020204" pitchFamily="34" charset="0"/>
              </a:rPr>
              <a:t>organisation</a:t>
            </a:r>
            <a:r>
              <a:rPr lang="en-US" sz="1200" dirty="0">
                <a:latin typeface="Arial" panose="020B0604020202020204" pitchFamily="34" charset="0"/>
                <a:cs typeface="Arial" panose="020B0604020202020204" pitchFamily="34" charset="0"/>
              </a:rPr>
              <a:t> and disposition of the Armed Forces are part of the Royal Prerogative; the crown technically controls how the Armed Forces are used.</a:t>
            </a:r>
          </a:p>
          <a:p>
            <a:r>
              <a:rPr lang="en-US" b="1" dirty="0" err="1">
                <a:latin typeface="Arial" panose="020B0604020202020204" pitchFamily="34" charset="0"/>
                <a:cs typeface="Arial" panose="020B0604020202020204" pitchFamily="34" charset="0"/>
              </a:rPr>
              <a:t>Honours</a:t>
            </a:r>
            <a:endParaRPr lang="en-US" b="1" dirty="0">
              <a:latin typeface="Arial" panose="020B0604020202020204" pitchFamily="34" charset="0"/>
              <a:cs typeface="Arial" panose="020B0604020202020204" pitchFamily="34" charset="0"/>
            </a:endParaRPr>
          </a:p>
          <a:p>
            <a:r>
              <a:rPr lang="en-US" sz="1200" dirty="0">
                <a:latin typeface="Arial" panose="020B0604020202020204" pitchFamily="34" charset="0"/>
                <a:cs typeface="Arial" panose="020B0604020202020204" pitchFamily="34" charset="0"/>
              </a:rPr>
              <a:t>One of the main prerogative powers that are still used personally by The Queen these days is the power to grant </a:t>
            </a:r>
            <a:r>
              <a:rPr lang="en-US" sz="1200" dirty="0" err="1">
                <a:latin typeface="Arial" panose="020B0604020202020204" pitchFamily="34" charset="0"/>
                <a:cs typeface="Arial" panose="020B0604020202020204" pitchFamily="34" charset="0"/>
              </a:rPr>
              <a:t>honours</a:t>
            </a:r>
            <a:r>
              <a:rPr lang="en-US" sz="1200" dirty="0">
                <a:latin typeface="Arial" panose="020B0604020202020204" pitchFamily="34" charset="0"/>
                <a:cs typeface="Arial" panose="020B0604020202020204" pitchFamily="34" charset="0"/>
              </a:rPr>
              <a:t>. As all </a:t>
            </a:r>
            <a:r>
              <a:rPr lang="en-US" sz="1200" dirty="0" err="1">
                <a:latin typeface="Arial" panose="020B0604020202020204" pitchFamily="34" charset="0"/>
                <a:cs typeface="Arial" panose="020B0604020202020204" pitchFamily="34" charset="0"/>
              </a:rPr>
              <a:t>honours</a:t>
            </a:r>
            <a:r>
              <a:rPr lang="en-US" sz="1200" dirty="0">
                <a:latin typeface="Arial" panose="020B0604020202020204" pitchFamily="34" charset="0"/>
                <a:cs typeface="Arial" panose="020B0604020202020204" pitchFamily="34" charset="0"/>
              </a:rPr>
              <a:t> derive from the Crown, The Queen has the final say on knighthoods, peerages and the like.</a:t>
            </a:r>
          </a:p>
          <a:p>
            <a:pPr>
              <a:buFont typeface="Arial"/>
              <a:buChar char="•"/>
            </a:pPr>
            <a:r>
              <a:rPr lang="en-US" sz="1200" b="1" dirty="0">
                <a:latin typeface="Arial" panose="020B0604020202020204" pitchFamily="34" charset="0"/>
                <a:cs typeface="Arial" panose="020B0604020202020204" pitchFamily="34" charset="0"/>
              </a:rPr>
              <a:t>Creation of Peerages </a:t>
            </a:r>
            <a:r>
              <a:rPr lang="en-US" sz="1200" dirty="0">
                <a:latin typeface="Arial" panose="020B0604020202020204" pitchFamily="34" charset="0"/>
                <a:cs typeface="Arial" panose="020B0604020202020204" pitchFamily="34" charset="0"/>
              </a:rPr>
              <a:t>– The Queen may create a peerage for any person – whether a life peerage or hereditary one, though hereditary peerages haven’t been issued for decades outside of the Royal Family.</a:t>
            </a:r>
          </a:p>
          <a:p>
            <a:pPr>
              <a:buFont typeface="Arial"/>
              <a:buChar char="•"/>
            </a:pPr>
            <a:r>
              <a:rPr lang="en-US" sz="1200" b="1" dirty="0">
                <a:latin typeface="Arial" panose="020B0604020202020204" pitchFamily="34" charset="0"/>
                <a:cs typeface="Arial" panose="020B0604020202020204" pitchFamily="34" charset="0"/>
              </a:rPr>
              <a:t>Font of </a:t>
            </a:r>
            <a:r>
              <a:rPr lang="en-US" sz="1200" b="1" dirty="0" err="1">
                <a:latin typeface="Arial" panose="020B0604020202020204" pitchFamily="34" charset="0"/>
                <a:cs typeface="Arial" panose="020B0604020202020204" pitchFamily="34" charset="0"/>
              </a:rPr>
              <a:t>Honour</a:t>
            </a:r>
            <a:r>
              <a:rPr lang="en-US" sz="1200" b="1"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 It is The Queen’s prerogative power to create orders of knighthood and to grant any citizen </a:t>
            </a:r>
            <a:r>
              <a:rPr lang="en-US" sz="1200" dirty="0" err="1">
                <a:latin typeface="Arial" panose="020B0604020202020204" pitchFamily="34" charset="0"/>
                <a:cs typeface="Arial" panose="020B0604020202020204" pitchFamily="34" charset="0"/>
              </a:rPr>
              <a:t>honours</a:t>
            </a:r>
            <a:r>
              <a:rPr lang="en-US" sz="1200" dirty="0">
                <a:latin typeface="Arial" panose="020B0604020202020204" pitchFamily="34" charset="0"/>
                <a:cs typeface="Arial" panose="020B0604020202020204" pitchFamily="34" charset="0"/>
              </a:rPr>
              <a:t>. From the Royal Victorian Order to the Order of the Garter</a:t>
            </a:r>
            <a:r>
              <a:rPr lang="en-US" sz="1200" dirty="0" smtClean="0">
                <a:latin typeface="Arial" panose="020B0604020202020204" pitchFamily="34" charset="0"/>
                <a:cs typeface="Arial" panose="020B0604020202020204" pitchFamily="34" charset="0"/>
              </a:rPr>
              <a:t>.</a:t>
            </a:r>
            <a:endParaRPr lang="en-US" sz="1200" dirty="0">
              <a:latin typeface="Arial" panose="020B0604020202020204" pitchFamily="34" charset="0"/>
              <a:cs typeface="Arial" panose="020B0604020202020204" pitchFamily="34" charset="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6421"/>
          <a:stretch/>
        </p:blipFill>
        <p:spPr bwMode="auto">
          <a:xfrm>
            <a:off x="6525267" y="169987"/>
            <a:ext cx="2007173" cy="1792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6525267" y="2046788"/>
            <a:ext cx="2123230" cy="400110"/>
          </a:xfrm>
          <a:prstGeom prst="rect">
            <a:avLst/>
          </a:prstGeom>
          <a:noFill/>
        </p:spPr>
        <p:txBody>
          <a:bodyPr wrap="square" rtlCol="0">
            <a:spAutoFit/>
          </a:bodyPr>
          <a:lstStyle/>
          <a:p>
            <a:r>
              <a:rPr lang="en-US" sz="1000" i="1" dirty="0" smtClean="0"/>
              <a:t>Theresa May, </a:t>
            </a:r>
          </a:p>
          <a:p>
            <a:r>
              <a:rPr lang="en-US" sz="1000" i="1" dirty="0" smtClean="0"/>
              <a:t>Prime Minister of the United Kingdom</a:t>
            </a:r>
            <a:endParaRPr lang="ru-RU" sz="1000" i="1"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96167" y="2446898"/>
            <a:ext cx="2036273" cy="1359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10716" y="4293096"/>
            <a:ext cx="1838325" cy="189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TextBox 13"/>
          <p:cNvSpPr txBox="1"/>
          <p:nvPr/>
        </p:nvSpPr>
        <p:spPr>
          <a:xfrm>
            <a:off x="6572092" y="6170489"/>
            <a:ext cx="1960348" cy="553998"/>
          </a:xfrm>
          <a:prstGeom prst="rect">
            <a:avLst/>
          </a:prstGeom>
          <a:noFill/>
        </p:spPr>
        <p:txBody>
          <a:bodyPr wrap="square" rtlCol="0">
            <a:spAutoFit/>
          </a:bodyPr>
          <a:lstStyle/>
          <a:p>
            <a:pPr algn="ctr"/>
            <a:r>
              <a:rPr lang="en-US" sz="1000" i="1" dirty="0"/>
              <a:t>British passports and chivalric orders are regulated under the royal prerogative.</a:t>
            </a:r>
            <a:endParaRPr lang="ru-RU" sz="1000" i="1" dirty="0"/>
          </a:p>
        </p:txBody>
      </p:sp>
      <p:sp>
        <p:nvSpPr>
          <p:cNvPr id="15" name="TextBox 14"/>
          <p:cNvSpPr txBox="1"/>
          <p:nvPr/>
        </p:nvSpPr>
        <p:spPr>
          <a:xfrm>
            <a:off x="6467238" y="3892986"/>
            <a:ext cx="2123230" cy="246221"/>
          </a:xfrm>
          <a:prstGeom prst="rect">
            <a:avLst/>
          </a:prstGeom>
          <a:noFill/>
        </p:spPr>
        <p:txBody>
          <a:bodyPr wrap="square" rtlCol="0">
            <a:spAutoFit/>
          </a:bodyPr>
          <a:lstStyle/>
          <a:p>
            <a:r>
              <a:rPr lang="en-US" sz="1000" i="1" dirty="0" smtClean="0"/>
              <a:t>British Armed Forces</a:t>
            </a:r>
            <a:endParaRPr lang="ru-RU" sz="1000" i="1" dirty="0"/>
          </a:p>
        </p:txBody>
      </p:sp>
    </p:spTree>
    <p:extLst>
      <p:ext uri="{BB962C8B-B14F-4D97-AF65-F5344CB8AC3E}">
        <p14:creationId xmlns:p14="http://schemas.microsoft.com/office/powerpoint/2010/main" val="2703258829"/>
      </p:ext>
    </p:extLst>
  </p:cSld>
  <p:clrMapOvr>
    <a:masterClrMapping/>
  </p:clrMapOvr>
  <p:timing>
    <p:tnLst>
      <p:par>
        <p:cTn id="1" dur="indefinite" restart="never" nodeType="tmRoot"/>
      </p:par>
    </p:tnLst>
  </p:timing>
</p:sld>
</file>

<file path=ppt/theme/theme1.xml><?xml version="1.0" encoding="utf-8"?>
<a:theme xmlns:a="http://schemas.openxmlformats.org/drawingml/2006/main" name="Half-circle_picture_with_accent_arc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40FF3CB8-411A-4EA4-8D99-958C0B097FD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Elemental</Template>
  <TotalTime>0</TotalTime>
  <Words>4417</Words>
  <Application>Microsoft Office PowerPoint</Application>
  <PresentationFormat>Экран (4:3)</PresentationFormat>
  <Paragraphs>308</Paragraphs>
  <Slides>24</Slides>
  <Notes>14</Notes>
  <HiddenSlides>0</HiddenSlides>
  <MMClips>0</MMClips>
  <ScaleCrop>false</ScaleCrop>
  <HeadingPairs>
    <vt:vector size="6" baseType="variant">
      <vt:variant>
        <vt:lpstr>Тема</vt:lpstr>
      </vt:variant>
      <vt:variant>
        <vt:i4>2</vt:i4>
      </vt:variant>
      <vt:variant>
        <vt:lpstr>Внедренные серверы OLE</vt:lpstr>
      </vt:variant>
      <vt:variant>
        <vt:i4>1</vt:i4>
      </vt:variant>
      <vt:variant>
        <vt:lpstr>Заголовки слайдов</vt:lpstr>
      </vt:variant>
      <vt:variant>
        <vt:i4>24</vt:i4>
      </vt:variant>
    </vt:vector>
  </HeadingPairs>
  <TitlesOfParts>
    <vt:vector size="27" baseType="lpstr">
      <vt:lpstr>Half-circle_picture_with_accent_arcs</vt:lpstr>
      <vt:lpstr>Тема Office</vt:lpstr>
      <vt:lpstr>Объект упаковщика для оболочки</vt:lpstr>
      <vt:lpstr>Презентация PowerPoint</vt:lpstr>
      <vt:lpstr>Introduction</vt:lpstr>
      <vt:lpstr>Презентация PowerPoint</vt:lpstr>
      <vt:lpstr>Royal History: most notable monarchs</vt:lpstr>
      <vt:lpstr>Royal History: most notable monarchs</vt:lpstr>
      <vt:lpstr>Royal History: most notable monarchs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Coat of Arms</vt:lpstr>
      <vt:lpstr>British Royal Residences</vt:lpstr>
      <vt:lpstr>British Royal Titles</vt:lpstr>
      <vt:lpstr>British Royal Traditions</vt:lpstr>
      <vt:lpstr>Succession order to the British throne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Conclusion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2017-03-01T09:15:03Z</dcterms:created>
  <dcterms:modified xsi:type="dcterms:W3CDTF">2017-03-29T18:39:39Z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TC020116429991</vt:lpwstr>
  </property>
</Properties>
</file>